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308" r:id="rId2"/>
    <p:sldId id="425" r:id="rId3"/>
    <p:sldId id="411" r:id="rId4"/>
    <p:sldId id="412" r:id="rId5"/>
    <p:sldId id="410" r:id="rId6"/>
    <p:sldId id="416" r:id="rId7"/>
    <p:sldId id="417" r:id="rId8"/>
    <p:sldId id="420" r:id="rId9"/>
    <p:sldId id="419" r:id="rId10"/>
    <p:sldId id="423" r:id="rId11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690"/>
    <a:srgbClr val="2A4290"/>
    <a:srgbClr val="004494"/>
    <a:srgbClr val="0064A0"/>
    <a:srgbClr val="7D7D7D"/>
    <a:srgbClr val="5A9650"/>
    <a:srgbClr val="004696"/>
    <a:srgbClr val="8BB638"/>
    <a:srgbClr val="B414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74223" autoAdjust="0"/>
  </p:normalViewPr>
  <p:slideViewPr>
    <p:cSldViewPr snapToGrid="0" showGuides="1">
      <p:cViewPr varScale="1">
        <p:scale>
          <a:sx n="83" d="100"/>
          <a:sy n="83" d="100"/>
        </p:scale>
        <p:origin x="2442" y="7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E51C5-AADE-402F-8CAA-8092710240F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ACF338D-F13F-4E33-A7F2-F7F384EDF872}">
      <dgm:prSet phldrT="[Text]"/>
      <dgm:spPr/>
      <dgm:t>
        <a:bodyPr/>
        <a:lstStyle/>
        <a:p>
          <a:r>
            <a:rPr lang="en-GB" b="0" i="1" dirty="0" smtClean="0"/>
            <a:t>Module 0</a:t>
          </a:r>
          <a:br>
            <a:rPr lang="en-GB" b="0" i="1" dirty="0" smtClean="0"/>
          </a:br>
          <a:r>
            <a:rPr lang="en-GB" dirty="0" smtClean="0"/>
            <a:t>Basic Knowledge</a:t>
          </a:r>
          <a:endParaRPr lang="en-GB" dirty="0"/>
        </a:p>
      </dgm:t>
    </dgm:pt>
    <dgm:pt modelId="{C1D3A268-742B-4131-980C-3BA38DE89C62}" type="parTrans" cxnId="{C05EFB9D-A2FE-4917-9374-0F33EA64E865}">
      <dgm:prSet/>
      <dgm:spPr/>
      <dgm:t>
        <a:bodyPr/>
        <a:lstStyle/>
        <a:p>
          <a:endParaRPr lang="en-GB"/>
        </a:p>
      </dgm:t>
    </dgm:pt>
    <dgm:pt modelId="{EAF40E98-7C34-4FF8-91B8-AE819EE34597}" type="sibTrans" cxnId="{C05EFB9D-A2FE-4917-9374-0F33EA64E865}">
      <dgm:prSet/>
      <dgm:spPr/>
      <dgm:t>
        <a:bodyPr/>
        <a:lstStyle/>
        <a:p>
          <a:endParaRPr lang="en-GB"/>
        </a:p>
      </dgm:t>
    </dgm:pt>
    <dgm:pt modelId="{AC68E7FA-E599-4CDA-A79B-0C6C0616C446}">
      <dgm:prSet phldrT="[Text]"/>
      <dgm:spPr/>
      <dgm:t>
        <a:bodyPr/>
        <a:lstStyle/>
        <a:p>
          <a:r>
            <a:rPr lang="en-GB" b="0" i="1" dirty="0" smtClean="0"/>
            <a:t>Module 1</a:t>
          </a:r>
          <a:r>
            <a:rPr lang="en-GB" dirty="0" smtClean="0"/>
            <a:t/>
          </a:r>
          <a:br>
            <a:rPr lang="en-GB" dirty="0" smtClean="0"/>
          </a:br>
          <a:r>
            <a:rPr lang="en-GB" dirty="0" smtClean="0"/>
            <a:t>Stress &amp; Coping</a:t>
          </a:r>
          <a:endParaRPr lang="en-GB" dirty="0"/>
        </a:p>
      </dgm:t>
    </dgm:pt>
    <dgm:pt modelId="{156D44B9-F4AB-4594-8813-579E3CEAA441}" type="parTrans" cxnId="{C653F0D1-3095-4ECE-82A1-77C891C1505C}">
      <dgm:prSet/>
      <dgm:spPr/>
      <dgm:t>
        <a:bodyPr/>
        <a:lstStyle/>
        <a:p>
          <a:endParaRPr lang="en-GB"/>
        </a:p>
      </dgm:t>
    </dgm:pt>
    <dgm:pt modelId="{7984548E-DACF-4322-85C3-993CE4991F23}" type="sibTrans" cxnId="{C653F0D1-3095-4ECE-82A1-77C891C1505C}">
      <dgm:prSet/>
      <dgm:spPr/>
      <dgm:t>
        <a:bodyPr/>
        <a:lstStyle/>
        <a:p>
          <a:endParaRPr lang="en-GB"/>
        </a:p>
      </dgm:t>
    </dgm:pt>
    <dgm:pt modelId="{65D13E61-71B8-40BC-A9E6-46D65B9B3AC7}">
      <dgm:prSet phldrT="[Text]"/>
      <dgm:spPr/>
      <dgm:t>
        <a:bodyPr/>
        <a:lstStyle/>
        <a:p>
          <a:r>
            <a:rPr lang="en-GB" b="0" i="1" dirty="0" smtClean="0"/>
            <a:t>Module 2</a:t>
          </a:r>
          <a:r>
            <a:rPr lang="en-GB" dirty="0" smtClean="0"/>
            <a:t/>
          </a:r>
          <a:br>
            <a:rPr lang="en-GB" dirty="0" smtClean="0"/>
          </a:br>
          <a:r>
            <a:rPr lang="en-GB" dirty="0" smtClean="0"/>
            <a:t>Responsibility &amp; Accountability</a:t>
          </a:r>
          <a:endParaRPr lang="en-GB" dirty="0"/>
        </a:p>
      </dgm:t>
    </dgm:pt>
    <dgm:pt modelId="{A192B1A4-E22B-4900-96B6-8B3CA056F19B}" type="parTrans" cxnId="{2FEE80AF-B21A-4602-B33A-05FE3B889DB5}">
      <dgm:prSet/>
      <dgm:spPr/>
      <dgm:t>
        <a:bodyPr/>
        <a:lstStyle/>
        <a:p>
          <a:endParaRPr lang="en-GB"/>
        </a:p>
      </dgm:t>
    </dgm:pt>
    <dgm:pt modelId="{8B76B2B4-4295-48B1-AA4F-C27B321B9F6D}" type="sibTrans" cxnId="{2FEE80AF-B21A-4602-B33A-05FE3B889DB5}">
      <dgm:prSet/>
      <dgm:spPr/>
      <dgm:t>
        <a:bodyPr/>
        <a:lstStyle/>
        <a:p>
          <a:endParaRPr lang="en-GB"/>
        </a:p>
      </dgm:t>
    </dgm:pt>
    <dgm:pt modelId="{50809B35-C9D8-4DCF-9085-7BA56E183965}">
      <dgm:prSet phldrT="[Text]"/>
      <dgm:spPr/>
      <dgm:t>
        <a:bodyPr/>
        <a:lstStyle/>
        <a:p>
          <a:r>
            <a:rPr lang="en-GB" i="1" dirty="0" smtClean="0"/>
            <a:t>Module 3</a:t>
          </a:r>
          <a:r>
            <a:rPr lang="en-GB" dirty="0" smtClean="0"/>
            <a:t/>
          </a:r>
          <a:br>
            <a:rPr lang="en-GB" dirty="0" smtClean="0"/>
          </a:br>
          <a:r>
            <a:rPr lang="en-GB" dirty="0" smtClean="0"/>
            <a:t>Communication</a:t>
          </a:r>
          <a:endParaRPr lang="en-GB" dirty="0"/>
        </a:p>
      </dgm:t>
    </dgm:pt>
    <dgm:pt modelId="{E32A64E3-70E3-4F7E-BF2D-39F1DF11F69C}" type="parTrans" cxnId="{27A2B677-147C-4C84-AFE2-72A635FED8A3}">
      <dgm:prSet/>
      <dgm:spPr/>
      <dgm:t>
        <a:bodyPr/>
        <a:lstStyle/>
        <a:p>
          <a:endParaRPr lang="en-GB"/>
        </a:p>
      </dgm:t>
    </dgm:pt>
    <dgm:pt modelId="{EE7E0832-9C2C-4E98-94E5-0F3557C4CC5D}" type="sibTrans" cxnId="{27A2B677-147C-4C84-AFE2-72A635FED8A3}">
      <dgm:prSet/>
      <dgm:spPr/>
      <dgm:t>
        <a:bodyPr/>
        <a:lstStyle/>
        <a:p>
          <a:endParaRPr lang="en-GB"/>
        </a:p>
      </dgm:t>
    </dgm:pt>
    <dgm:pt modelId="{623C775D-5E12-42B2-A0AB-26D544631E8A}">
      <dgm:prSet phldrT="[Text]"/>
      <dgm:spPr/>
      <dgm:t>
        <a:bodyPr/>
        <a:lstStyle/>
        <a:p>
          <a:r>
            <a:rPr lang="en-GB" i="1" dirty="0" smtClean="0"/>
            <a:t>Module 4</a:t>
          </a:r>
          <a:br>
            <a:rPr lang="en-GB" i="1" dirty="0" smtClean="0"/>
          </a:br>
          <a:r>
            <a:rPr lang="en-GB" dirty="0" smtClean="0"/>
            <a:t>Social Support</a:t>
          </a:r>
          <a:endParaRPr lang="en-GB" dirty="0"/>
        </a:p>
      </dgm:t>
    </dgm:pt>
    <dgm:pt modelId="{7B3AABEA-F1CE-495C-ABA9-1A382905A66B}" type="parTrans" cxnId="{1B85ECD8-597C-4177-BF67-466C29D27AA1}">
      <dgm:prSet/>
      <dgm:spPr/>
      <dgm:t>
        <a:bodyPr/>
        <a:lstStyle/>
        <a:p>
          <a:endParaRPr lang="en-GB"/>
        </a:p>
      </dgm:t>
    </dgm:pt>
    <dgm:pt modelId="{8432EE2D-7214-473D-A8D0-73955F16AF33}" type="sibTrans" cxnId="{1B85ECD8-597C-4177-BF67-466C29D27AA1}">
      <dgm:prSet/>
      <dgm:spPr/>
      <dgm:t>
        <a:bodyPr/>
        <a:lstStyle/>
        <a:p>
          <a:endParaRPr lang="en-GB"/>
        </a:p>
      </dgm:t>
    </dgm:pt>
    <dgm:pt modelId="{3A672133-6AB3-4EA0-B972-E56F47350065}">
      <dgm:prSet phldrT="[Text]"/>
      <dgm:spPr/>
      <dgm:t>
        <a:bodyPr/>
        <a:lstStyle/>
        <a:p>
          <a:r>
            <a:rPr lang="en-GB" i="1" dirty="0" smtClean="0"/>
            <a:t>Module 5</a:t>
          </a:r>
          <a:br>
            <a:rPr lang="en-GB" i="1" dirty="0" smtClean="0"/>
          </a:br>
          <a:r>
            <a:rPr lang="en-GB" dirty="0" smtClean="0"/>
            <a:t>Review &amp; Future </a:t>
          </a:r>
          <a:r>
            <a:rPr lang="en-GB" dirty="0" err="1" smtClean="0"/>
            <a:t>Planing</a:t>
          </a:r>
          <a:endParaRPr lang="en-GB" dirty="0"/>
        </a:p>
      </dgm:t>
    </dgm:pt>
    <dgm:pt modelId="{EEC9D0F6-39F0-467C-96DB-8F810B4D5C10}" type="parTrans" cxnId="{0B31FCBB-6E7E-4807-9132-73F2195FF4A0}">
      <dgm:prSet/>
      <dgm:spPr/>
      <dgm:t>
        <a:bodyPr/>
        <a:lstStyle/>
        <a:p>
          <a:endParaRPr lang="en-GB"/>
        </a:p>
      </dgm:t>
    </dgm:pt>
    <dgm:pt modelId="{5D032DE8-1C86-4646-851C-7AF35A923C0A}" type="sibTrans" cxnId="{0B31FCBB-6E7E-4807-9132-73F2195FF4A0}">
      <dgm:prSet/>
      <dgm:spPr/>
      <dgm:t>
        <a:bodyPr/>
        <a:lstStyle/>
        <a:p>
          <a:endParaRPr lang="en-GB"/>
        </a:p>
      </dgm:t>
    </dgm:pt>
    <dgm:pt modelId="{91F3F8A0-E982-4222-B3A3-318F1626A75A}" type="pres">
      <dgm:prSet presAssocID="{D55E51C5-AADE-402F-8CAA-8092710240FF}" presName="CompostProcess" presStyleCnt="0">
        <dgm:presLayoutVars>
          <dgm:dir/>
          <dgm:resizeHandles val="exact"/>
        </dgm:presLayoutVars>
      </dgm:prSet>
      <dgm:spPr/>
    </dgm:pt>
    <dgm:pt modelId="{6791EA26-F801-4130-A0C1-5BEE75D5E10B}" type="pres">
      <dgm:prSet presAssocID="{D55E51C5-AADE-402F-8CAA-8092710240FF}" presName="arrow" presStyleLbl="bgShp" presStyleIdx="0" presStyleCnt="1"/>
      <dgm:spPr/>
    </dgm:pt>
    <dgm:pt modelId="{259C066C-0BAB-46B6-AE66-810A2AB949D9}" type="pres">
      <dgm:prSet presAssocID="{D55E51C5-AADE-402F-8CAA-8092710240FF}" presName="linearProcess" presStyleCnt="0"/>
      <dgm:spPr/>
    </dgm:pt>
    <dgm:pt modelId="{0FCCC843-90CF-427F-97F8-0A609C76E830}" type="pres">
      <dgm:prSet presAssocID="{4ACF338D-F13F-4E33-A7F2-F7F384EDF87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E39CF1-FAF6-4849-BA2E-D767563D5B75}" type="pres">
      <dgm:prSet presAssocID="{EAF40E98-7C34-4FF8-91B8-AE819EE34597}" presName="sibTrans" presStyleCnt="0"/>
      <dgm:spPr/>
    </dgm:pt>
    <dgm:pt modelId="{A256FDB7-38AA-42FD-9C77-80F9EC005DE5}" type="pres">
      <dgm:prSet presAssocID="{AC68E7FA-E599-4CDA-A79B-0C6C0616C44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4F9174-E007-42BF-9545-35DA043F4832}" type="pres">
      <dgm:prSet presAssocID="{7984548E-DACF-4322-85C3-993CE4991F23}" presName="sibTrans" presStyleCnt="0"/>
      <dgm:spPr/>
    </dgm:pt>
    <dgm:pt modelId="{A4281EC7-A274-4807-936F-D2C2CA7461DD}" type="pres">
      <dgm:prSet presAssocID="{65D13E61-71B8-40BC-A9E6-46D65B9B3AC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7423FD-6CD1-4E81-8553-A99B857BA07B}" type="pres">
      <dgm:prSet presAssocID="{8B76B2B4-4295-48B1-AA4F-C27B321B9F6D}" presName="sibTrans" presStyleCnt="0"/>
      <dgm:spPr/>
    </dgm:pt>
    <dgm:pt modelId="{2A68F238-8B21-4CBD-B175-15329ACFD66B}" type="pres">
      <dgm:prSet presAssocID="{50809B35-C9D8-4DCF-9085-7BA56E18396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2D758-8D99-40DA-8F34-4CB0FB6B8C41}" type="pres">
      <dgm:prSet presAssocID="{EE7E0832-9C2C-4E98-94E5-0F3557C4CC5D}" presName="sibTrans" presStyleCnt="0"/>
      <dgm:spPr/>
    </dgm:pt>
    <dgm:pt modelId="{40602E7E-D736-4ABD-A689-CF405EA75B64}" type="pres">
      <dgm:prSet presAssocID="{623C775D-5E12-42B2-A0AB-26D544631E8A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860D14-6E1B-488A-B8B8-A82CD9640BD0}" type="pres">
      <dgm:prSet presAssocID="{8432EE2D-7214-473D-A8D0-73955F16AF33}" presName="sibTrans" presStyleCnt="0"/>
      <dgm:spPr/>
    </dgm:pt>
    <dgm:pt modelId="{58A9B4B4-CDCE-4D32-A7B3-42FCB0C26A4B}" type="pres">
      <dgm:prSet presAssocID="{3A672133-6AB3-4EA0-B972-E56F4735006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5EFB9D-A2FE-4917-9374-0F33EA64E865}" srcId="{D55E51C5-AADE-402F-8CAA-8092710240FF}" destId="{4ACF338D-F13F-4E33-A7F2-F7F384EDF872}" srcOrd="0" destOrd="0" parTransId="{C1D3A268-742B-4131-980C-3BA38DE89C62}" sibTransId="{EAF40E98-7C34-4FF8-91B8-AE819EE34597}"/>
    <dgm:cxn modelId="{87E1D5B4-BBD6-4FAE-ADED-5E27342502A8}" type="presOf" srcId="{4ACF338D-F13F-4E33-A7F2-F7F384EDF872}" destId="{0FCCC843-90CF-427F-97F8-0A609C76E830}" srcOrd="0" destOrd="0" presId="urn:microsoft.com/office/officeart/2005/8/layout/hProcess9"/>
    <dgm:cxn modelId="{27A2B677-147C-4C84-AFE2-72A635FED8A3}" srcId="{D55E51C5-AADE-402F-8CAA-8092710240FF}" destId="{50809B35-C9D8-4DCF-9085-7BA56E183965}" srcOrd="3" destOrd="0" parTransId="{E32A64E3-70E3-4F7E-BF2D-39F1DF11F69C}" sibTransId="{EE7E0832-9C2C-4E98-94E5-0F3557C4CC5D}"/>
    <dgm:cxn modelId="{0B31FCBB-6E7E-4807-9132-73F2195FF4A0}" srcId="{D55E51C5-AADE-402F-8CAA-8092710240FF}" destId="{3A672133-6AB3-4EA0-B972-E56F47350065}" srcOrd="5" destOrd="0" parTransId="{EEC9D0F6-39F0-467C-96DB-8F810B4D5C10}" sibTransId="{5D032DE8-1C86-4646-851C-7AF35A923C0A}"/>
    <dgm:cxn modelId="{93E0B4E1-5C62-4E4B-943F-BB862A536038}" type="presOf" srcId="{AC68E7FA-E599-4CDA-A79B-0C6C0616C446}" destId="{A256FDB7-38AA-42FD-9C77-80F9EC005DE5}" srcOrd="0" destOrd="0" presId="urn:microsoft.com/office/officeart/2005/8/layout/hProcess9"/>
    <dgm:cxn modelId="{5EC834F4-8306-40A6-A30F-D6BF28D3B3D4}" type="presOf" srcId="{65D13E61-71B8-40BC-A9E6-46D65B9B3AC7}" destId="{A4281EC7-A274-4807-936F-D2C2CA7461DD}" srcOrd="0" destOrd="0" presId="urn:microsoft.com/office/officeart/2005/8/layout/hProcess9"/>
    <dgm:cxn modelId="{1B85ECD8-597C-4177-BF67-466C29D27AA1}" srcId="{D55E51C5-AADE-402F-8CAA-8092710240FF}" destId="{623C775D-5E12-42B2-A0AB-26D544631E8A}" srcOrd="4" destOrd="0" parTransId="{7B3AABEA-F1CE-495C-ABA9-1A382905A66B}" sibTransId="{8432EE2D-7214-473D-A8D0-73955F16AF33}"/>
    <dgm:cxn modelId="{2FEE80AF-B21A-4602-B33A-05FE3B889DB5}" srcId="{D55E51C5-AADE-402F-8CAA-8092710240FF}" destId="{65D13E61-71B8-40BC-A9E6-46D65B9B3AC7}" srcOrd="2" destOrd="0" parTransId="{A192B1A4-E22B-4900-96B6-8B3CA056F19B}" sibTransId="{8B76B2B4-4295-48B1-AA4F-C27B321B9F6D}"/>
    <dgm:cxn modelId="{C653F0D1-3095-4ECE-82A1-77C891C1505C}" srcId="{D55E51C5-AADE-402F-8CAA-8092710240FF}" destId="{AC68E7FA-E599-4CDA-A79B-0C6C0616C446}" srcOrd="1" destOrd="0" parTransId="{156D44B9-F4AB-4594-8813-579E3CEAA441}" sibTransId="{7984548E-DACF-4322-85C3-993CE4991F23}"/>
    <dgm:cxn modelId="{AB21D1DB-FC0E-47A2-8891-41435CEFE34C}" type="presOf" srcId="{D55E51C5-AADE-402F-8CAA-8092710240FF}" destId="{91F3F8A0-E982-4222-B3A3-318F1626A75A}" srcOrd="0" destOrd="0" presId="urn:microsoft.com/office/officeart/2005/8/layout/hProcess9"/>
    <dgm:cxn modelId="{3DE54D8E-8439-45F5-900A-62C60F81A804}" type="presOf" srcId="{3A672133-6AB3-4EA0-B972-E56F47350065}" destId="{58A9B4B4-CDCE-4D32-A7B3-42FCB0C26A4B}" srcOrd="0" destOrd="0" presId="urn:microsoft.com/office/officeart/2005/8/layout/hProcess9"/>
    <dgm:cxn modelId="{7F441804-2B90-4503-A0F9-F94F2A635169}" type="presOf" srcId="{50809B35-C9D8-4DCF-9085-7BA56E183965}" destId="{2A68F238-8B21-4CBD-B175-15329ACFD66B}" srcOrd="0" destOrd="0" presId="urn:microsoft.com/office/officeart/2005/8/layout/hProcess9"/>
    <dgm:cxn modelId="{3094346D-FE8D-480A-BCB0-0DB1BF9483D7}" type="presOf" srcId="{623C775D-5E12-42B2-A0AB-26D544631E8A}" destId="{40602E7E-D736-4ABD-A689-CF405EA75B64}" srcOrd="0" destOrd="0" presId="urn:microsoft.com/office/officeart/2005/8/layout/hProcess9"/>
    <dgm:cxn modelId="{AF9B56E1-E051-41D8-B40E-1027CC1843C0}" type="presParOf" srcId="{91F3F8A0-E982-4222-B3A3-318F1626A75A}" destId="{6791EA26-F801-4130-A0C1-5BEE75D5E10B}" srcOrd="0" destOrd="0" presId="urn:microsoft.com/office/officeart/2005/8/layout/hProcess9"/>
    <dgm:cxn modelId="{B2E03333-9431-4D6D-BE3A-DFEF2148CCB2}" type="presParOf" srcId="{91F3F8A0-E982-4222-B3A3-318F1626A75A}" destId="{259C066C-0BAB-46B6-AE66-810A2AB949D9}" srcOrd="1" destOrd="0" presId="urn:microsoft.com/office/officeart/2005/8/layout/hProcess9"/>
    <dgm:cxn modelId="{C593C2E9-A45A-4103-862E-67DE76346CA4}" type="presParOf" srcId="{259C066C-0BAB-46B6-AE66-810A2AB949D9}" destId="{0FCCC843-90CF-427F-97F8-0A609C76E830}" srcOrd="0" destOrd="0" presId="urn:microsoft.com/office/officeart/2005/8/layout/hProcess9"/>
    <dgm:cxn modelId="{C46DB298-42FA-4A90-B275-BE970B457356}" type="presParOf" srcId="{259C066C-0BAB-46B6-AE66-810A2AB949D9}" destId="{D8E39CF1-FAF6-4849-BA2E-D767563D5B75}" srcOrd="1" destOrd="0" presId="urn:microsoft.com/office/officeart/2005/8/layout/hProcess9"/>
    <dgm:cxn modelId="{371CA680-4DEF-4FA7-8F67-525E1E05CF80}" type="presParOf" srcId="{259C066C-0BAB-46B6-AE66-810A2AB949D9}" destId="{A256FDB7-38AA-42FD-9C77-80F9EC005DE5}" srcOrd="2" destOrd="0" presId="urn:microsoft.com/office/officeart/2005/8/layout/hProcess9"/>
    <dgm:cxn modelId="{EB3E7200-456E-4340-AA27-FF76875D545D}" type="presParOf" srcId="{259C066C-0BAB-46B6-AE66-810A2AB949D9}" destId="{C84F9174-E007-42BF-9545-35DA043F4832}" srcOrd="3" destOrd="0" presId="urn:microsoft.com/office/officeart/2005/8/layout/hProcess9"/>
    <dgm:cxn modelId="{2A2A7297-BDD5-4686-B857-7D036624F6B5}" type="presParOf" srcId="{259C066C-0BAB-46B6-AE66-810A2AB949D9}" destId="{A4281EC7-A274-4807-936F-D2C2CA7461DD}" srcOrd="4" destOrd="0" presId="urn:microsoft.com/office/officeart/2005/8/layout/hProcess9"/>
    <dgm:cxn modelId="{B246AC00-C03E-434A-8A63-5BF6A3E0B4C1}" type="presParOf" srcId="{259C066C-0BAB-46B6-AE66-810A2AB949D9}" destId="{F17423FD-6CD1-4E81-8553-A99B857BA07B}" srcOrd="5" destOrd="0" presId="urn:microsoft.com/office/officeart/2005/8/layout/hProcess9"/>
    <dgm:cxn modelId="{4E539606-4A94-4F53-8E34-70C122495C11}" type="presParOf" srcId="{259C066C-0BAB-46B6-AE66-810A2AB949D9}" destId="{2A68F238-8B21-4CBD-B175-15329ACFD66B}" srcOrd="6" destOrd="0" presId="urn:microsoft.com/office/officeart/2005/8/layout/hProcess9"/>
    <dgm:cxn modelId="{964BEAD8-1340-4B54-87CA-B43E2251E2D6}" type="presParOf" srcId="{259C066C-0BAB-46B6-AE66-810A2AB949D9}" destId="{7372D758-8D99-40DA-8F34-4CB0FB6B8C41}" srcOrd="7" destOrd="0" presId="urn:microsoft.com/office/officeart/2005/8/layout/hProcess9"/>
    <dgm:cxn modelId="{CFE5C855-6B05-4A17-8245-483A8095B7B0}" type="presParOf" srcId="{259C066C-0BAB-46B6-AE66-810A2AB949D9}" destId="{40602E7E-D736-4ABD-A689-CF405EA75B64}" srcOrd="8" destOrd="0" presId="urn:microsoft.com/office/officeart/2005/8/layout/hProcess9"/>
    <dgm:cxn modelId="{769F8520-0138-490B-AEAF-AB2DC2CA2CC1}" type="presParOf" srcId="{259C066C-0BAB-46B6-AE66-810A2AB949D9}" destId="{BF860D14-6E1B-488A-B8B8-A82CD9640BD0}" srcOrd="9" destOrd="0" presId="urn:microsoft.com/office/officeart/2005/8/layout/hProcess9"/>
    <dgm:cxn modelId="{4BCFDA64-7465-4ADC-9330-1E834AC79678}" type="presParOf" srcId="{259C066C-0BAB-46B6-AE66-810A2AB949D9}" destId="{58A9B4B4-CDCE-4D32-A7B3-42FCB0C26A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EA26-F801-4130-A0C1-5BEE75D5E10B}">
      <dsp:nvSpPr>
        <dsp:cNvPr id="0" name=""/>
        <dsp:cNvSpPr/>
      </dsp:nvSpPr>
      <dsp:spPr>
        <a:xfrm>
          <a:off x="722260" y="0"/>
          <a:ext cx="8185615" cy="51286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CC843-90CF-427F-97F8-0A609C76E830}">
      <dsp:nvSpPr>
        <dsp:cNvPr id="0" name=""/>
        <dsp:cNvSpPr/>
      </dsp:nvSpPr>
      <dsp:spPr>
        <a:xfrm>
          <a:off x="1560" y="1538605"/>
          <a:ext cx="1538769" cy="2051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1" kern="1200" dirty="0" smtClean="0"/>
            <a:t>Module 0</a:t>
          </a:r>
          <a:br>
            <a:rPr lang="en-GB" sz="1400" b="0" i="1" kern="1200" dirty="0" smtClean="0"/>
          </a:br>
          <a:r>
            <a:rPr lang="en-GB" sz="1400" kern="1200" dirty="0" smtClean="0"/>
            <a:t>Basic Knowledge</a:t>
          </a:r>
          <a:endParaRPr lang="en-GB" sz="1400" kern="1200" dirty="0"/>
        </a:p>
      </dsp:txBody>
      <dsp:txXfrm>
        <a:off x="76677" y="1613722"/>
        <a:ext cx="1388535" cy="1901239"/>
      </dsp:txXfrm>
    </dsp:sp>
    <dsp:sp modelId="{A256FDB7-38AA-42FD-9C77-80F9EC005DE5}">
      <dsp:nvSpPr>
        <dsp:cNvPr id="0" name=""/>
        <dsp:cNvSpPr/>
      </dsp:nvSpPr>
      <dsp:spPr>
        <a:xfrm>
          <a:off x="1619209" y="1538605"/>
          <a:ext cx="1538769" cy="2051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1" kern="1200" dirty="0" smtClean="0"/>
            <a:t>Module 1</a:t>
          </a: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>Stress &amp; Coping</a:t>
          </a:r>
          <a:endParaRPr lang="en-GB" sz="1400" kern="1200" dirty="0"/>
        </a:p>
      </dsp:txBody>
      <dsp:txXfrm>
        <a:off x="1694326" y="1613722"/>
        <a:ext cx="1388535" cy="1901239"/>
      </dsp:txXfrm>
    </dsp:sp>
    <dsp:sp modelId="{A4281EC7-A274-4807-936F-D2C2CA7461DD}">
      <dsp:nvSpPr>
        <dsp:cNvPr id="0" name=""/>
        <dsp:cNvSpPr/>
      </dsp:nvSpPr>
      <dsp:spPr>
        <a:xfrm>
          <a:off x="3236858" y="1538605"/>
          <a:ext cx="1538769" cy="2051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1" kern="1200" dirty="0" smtClean="0"/>
            <a:t>Module 2</a:t>
          </a: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>Responsibility &amp; Accountability</a:t>
          </a:r>
          <a:endParaRPr lang="en-GB" sz="1400" kern="1200" dirty="0"/>
        </a:p>
      </dsp:txBody>
      <dsp:txXfrm>
        <a:off x="3311975" y="1613722"/>
        <a:ext cx="1388535" cy="1901239"/>
      </dsp:txXfrm>
    </dsp:sp>
    <dsp:sp modelId="{2A68F238-8B21-4CBD-B175-15329ACFD66B}">
      <dsp:nvSpPr>
        <dsp:cNvPr id="0" name=""/>
        <dsp:cNvSpPr/>
      </dsp:nvSpPr>
      <dsp:spPr>
        <a:xfrm>
          <a:off x="4854507" y="1538605"/>
          <a:ext cx="1538769" cy="2051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 dirty="0" smtClean="0"/>
            <a:t>Module 3</a:t>
          </a: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>Communication</a:t>
          </a:r>
          <a:endParaRPr lang="en-GB" sz="1400" kern="1200" dirty="0"/>
        </a:p>
      </dsp:txBody>
      <dsp:txXfrm>
        <a:off x="4929624" y="1613722"/>
        <a:ext cx="1388535" cy="1901239"/>
      </dsp:txXfrm>
    </dsp:sp>
    <dsp:sp modelId="{40602E7E-D736-4ABD-A689-CF405EA75B64}">
      <dsp:nvSpPr>
        <dsp:cNvPr id="0" name=""/>
        <dsp:cNvSpPr/>
      </dsp:nvSpPr>
      <dsp:spPr>
        <a:xfrm>
          <a:off x="6472156" y="1538605"/>
          <a:ext cx="1538769" cy="2051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 dirty="0" smtClean="0"/>
            <a:t>Module 4</a:t>
          </a:r>
          <a:br>
            <a:rPr lang="en-GB" sz="1400" i="1" kern="1200" dirty="0" smtClean="0"/>
          </a:br>
          <a:r>
            <a:rPr lang="en-GB" sz="1400" kern="1200" dirty="0" smtClean="0"/>
            <a:t>Social Support</a:t>
          </a:r>
          <a:endParaRPr lang="en-GB" sz="1400" kern="1200" dirty="0"/>
        </a:p>
      </dsp:txBody>
      <dsp:txXfrm>
        <a:off x="6547273" y="1613722"/>
        <a:ext cx="1388535" cy="1901239"/>
      </dsp:txXfrm>
    </dsp:sp>
    <dsp:sp modelId="{58A9B4B4-CDCE-4D32-A7B3-42FCB0C26A4B}">
      <dsp:nvSpPr>
        <dsp:cNvPr id="0" name=""/>
        <dsp:cNvSpPr/>
      </dsp:nvSpPr>
      <dsp:spPr>
        <a:xfrm>
          <a:off x="8089806" y="1538605"/>
          <a:ext cx="1538769" cy="2051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 dirty="0" smtClean="0"/>
            <a:t>Module 5</a:t>
          </a:r>
          <a:br>
            <a:rPr lang="en-GB" sz="1400" i="1" kern="1200" dirty="0" smtClean="0"/>
          </a:br>
          <a:r>
            <a:rPr lang="en-GB" sz="1400" kern="1200" dirty="0" smtClean="0"/>
            <a:t>Review &amp; Future </a:t>
          </a:r>
          <a:r>
            <a:rPr lang="en-GB" sz="1400" kern="1200" dirty="0" err="1" smtClean="0"/>
            <a:t>Planing</a:t>
          </a:r>
          <a:endParaRPr lang="en-GB" sz="1400" kern="1200" dirty="0"/>
        </a:p>
      </dsp:txBody>
      <dsp:txXfrm>
        <a:off x="8164923" y="1613722"/>
        <a:ext cx="1388535" cy="1901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582D7-C0B2-491B-8627-D053D0A97E5C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0BBF2-C894-417F-ACCF-A90771E215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4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48D2C-7637-4248-B21E-D6987F3A9D0F}" type="datetimeFigureOut">
              <a:rPr lang="de-DE" smtClean="0"/>
              <a:pPr/>
              <a:t>07.11.2018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6CA44-73E6-4E1E-83DA-8EDF3F16EFB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5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ym typeface="Wingdings" panose="05000000000000000000" pitchFamily="2" charset="2"/>
              </a:rPr>
              <a:t>Aims of the programme: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raise awareness for the set of issues that are associated with disordered gambling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provide a first point of access to professional help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give information concerning further professional help to AFM</a:t>
            </a:r>
            <a:endParaRPr lang="en-GB" sz="120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163A-325D-40FB-AA41-00B2CC3C90D5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261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de-DE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F3D4F-F73B-4F35-B49C-2F50C9E72D6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34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de-DE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F3D4F-F73B-4F35-B49C-2F50C9E72D6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56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de-DE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F3D4F-F73B-4F35-B49C-2F50C9E72D6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95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KPD</a:t>
            </a:r>
            <a:r>
              <a:rPr lang="de-DE" sz="1200" dirty="0" smtClean="0"/>
              <a:t>: </a:t>
            </a:r>
            <a:r>
              <a:rPr lang="en-GB" sz="1200" dirty="0" smtClean="0"/>
              <a:t>3 problem areas (General physical condition, Psychological impairment, social problems); 3 protective factors (competence skills, general life satisfaction, social support)</a:t>
            </a:r>
            <a:br>
              <a:rPr lang="en-GB" sz="1200" dirty="0" smtClean="0"/>
            </a:b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163A-325D-40FB-AA41-00B2CC3C90D5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393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All </a:t>
            </a:r>
            <a:r>
              <a:rPr lang="de-DE" sz="1200" dirty="0" err="1" smtClean="0"/>
              <a:t>participants</a:t>
            </a: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163A-325D-40FB-AA41-00B2CC3C90D5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424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Clinical Psychological Diagnostic System (</a:t>
            </a:r>
            <a:r>
              <a:rPr lang="en-GB" sz="1200" dirty="0" err="1" smtClean="0"/>
              <a:t>Klinisch-Psychologisches</a:t>
            </a:r>
            <a:r>
              <a:rPr lang="en-GB" sz="1200" dirty="0" smtClean="0"/>
              <a:t> </a:t>
            </a:r>
            <a:r>
              <a:rPr lang="en-GB" sz="1200" dirty="0" err="1" smtClean="0"/>
              <a:t>Diagnosesystem</a:t>
            </a:r>
            <a:r>
              <a:rPr lang="en-GB" sz="1200" dirty="0" smtClean="0"/>
              <a:t> 38; KPD; </a:t>
            </a:r>
            <a:r>
              <a:rPr lang="en-GB" sz="1200" dirty="0" err="1" smtClean="0"/>
              <a:t>Percevic</a:t>
            </a:r>
            <a:r>
              <a:rPr lang="en-GB" sz="1200" dirty="0" smtClean="0"/>
              <a:t> et al., 2005)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 items assessing current well-being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internal consistency with good construct and criterion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validity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1-4</a:t>
            </a:r>
            <a:r>
              <a:rPr lang="de-DE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niedrigere Werte haben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Valenz (weniger Beschwerden und </a:t>
            </a:r>
            <a:r>
              <a:rPr lang="de-DE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Probleme, </a:t>
            </a:r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Ressourcen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Zufriedenheit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Wilcoxon Test; small </a:t>
            </a:r>
            <a:r>
              <a:rPr lang="en-US" sz="1200" dirty="0" smtClean="0"/>
              <a:t>effect size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163A-325D-40FB-AA41-00B2CC3C90D5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439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 effect size (Cohen's d); Wilcoxon-Test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Small</a:t>
            </a:r>
            <a:r>
              <a:rPr lang="en-US" sz="1200" baseline="0" dirty="0" smtClean="0"/>
              <a:t> to m</a:t>
            </a:r>
            <a:r>
              <a:rPr lang="en-US" sz="1200" dirty="0" smtClean="0"/>
              <a:t>edium effect size (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de-DE" sz="1200" dirty="0" err="1" smtClean="0">
                <a:sym typeface="Wingdings" panose="05000000000000000000" pitchFamily="2" charset="2"/>
              </a:rPr>
              <a:t>small</a:t>
            </a:r>
            <a:r>
              <a:rPr lang="de-DE" sz="1200" dirty="0" smtClean="0">
                <a:sym typeface="Wingdings" panose="05000000000000000000" pitchFamily="2" charset="2"/>
              </a:rPr>
              <a:t>:</a:t>
            </a:r>
            <a:r>
              <a:rPr lang="de-DE" sz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dirty="0" smtClean="0"/>
              <a:t>0,2-0,5; medium:</a:t>
            </a:r>
            <a:r>
              <a:rPr lang="de-DE" sz="1200" baseline="0" dirty="0" smtClean="0"/>
              <a:t> </a:t>
            </a:r>
            <a:r>
              <a:rPr lang="de-DE" sz="1200" dirty="0" smtClean="0"/>
              <a:t>0,5-0,8; </a:t>
            </a:r>
            <a:r>
              <a:rPr lang="de-DE" sz="1200" dirty="0" err="1" smtClean="0"/>
              <a:t>big</a:t>
            </a:r>
            <a:r>
              <a:rPr lang="de-DE" sz="1200" dirty="0" smtClean="0"/>
              <a:t>:</a:t>
            </a:r>
            <a:r>
              <a:rPr lang="de-DE" sz="1200" baseline="0" dirty="0" smtClean="0"/>
              <a:t> &gt;0.8)</a:t>
            </a:r>
            <a:endParaRPr lang="en-US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163A-325D-40FB-AA41-00B2CC3C90D5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205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163A-325D-40FB-AA41-00B2CC3C90D5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621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5789801"/>
            <a:ext cx="42892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itel 1"/>
          <p:cNvSpPr>
            <a:spLocks noGrp="1"/>
          </p:cNvSpPr>
          <p:nvPr>
            <p:ph type="ctrTitle" hasCustomPrompt="1"/>
          </p:nvPr>
        </p:nvSpPr>
        <p:spPr>
          <a:xfrm>
            <a:off x="632114" y="2935334"/>
            <a:ext cx="8938675" cy="1155508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defRPr sz="3200" b="1" cap="all" baseline="0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5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32113" y="4020528"/>
            <a:ext cx="8938675" cy="238522"/>
          </a:xfrm>
          <a:noFill/>
        </p:spPr>
        <p:txBody>
          <a:bodyPr lIns="0">
            <a:noAutofit/>
          </a:bodyPr>
          <a:lstStyle>
            <a:lvl1pPr marL="0" indent="0" algn="l">
              <a:buNone/>
              <a:defRPr sz="2000" cap="all" baseline="0">
                <a:solidFill>
                  <a:srgbClr val="184690"/>
                </a:solidFill>
                <a:effectLst/>
                <a:latin typeface="+mn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 dirty="0" smtClean="0"/>
              <a:t>Subheadline</a:t>
            </a:r>
            <a:endParaRPr lang="de-DE" dirty="0"/>
          </a:p>
        </p:txBody>
      </p:sp>
      <p:sp>
        <p:nvSpPr>
          <p:cNvPr id="59" name="Datumsplatzhalter 3"/>
          <p:cNvSpPr>
            <a:spLocks noGrp="1"/>
          </p:cNvSpPr>
          <p:nvPr>
            <p:ph type="dt" sz="half" idx="2"/>
          </p:nvPr>
        </p:nvSpPr>
        <p:spPr>
          <a:xfrm>
            <a:off x="632115" y="6380724"/>
            <a:ext cx="2582551" cy="252542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94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0" y="666415"/>
            <a:ext cx="1825814" cy="83694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7924800" y="359508"/>
            <a:ext cx="156307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9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/>
          <p:cNvSpPr>
            <a:spLocks noGrp="1"/>
          </p:cNvSpPr>
          <p:nvPr>
            <p:ph type="dgm" sz="quarter" idx="13"/>
          </p:nvPr>
        </p:nvSpPr>
        <p:spPr>
          <a:xfrm>
            <a:off x="419200" y="1700214"/>
            <a:ext cx="9067602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4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19200" y="1700214"/>
            <a:ext cx="9067601" cy="43576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e-DE" dirty="0" smtClean="0"/>
              <a:t>Bild durch Klicken auf Symbol hinzufügen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112493" y="1700214"/>
            <a:ext cx="4374308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  <a:lvl2pPr>
              <a:buClr>
                <a:srgbClr val="184690"/>
              </a:buClr>
              <a:defRPr>
                <a:latin typeface="+mn-lt"/>
              </a:defRPr>
            </a:lvl2pPr>
            <a:lvl3pPr>
              <a:buClr>
                <a:srgbClr val="184690"/>
              </a:buClr>
              <a:defRPr>
                <a:latin typeface="+mn-lt"/>
              </a:defRPr>
            </a:lvl3pPr>
            <a:lvl4pPr>
              <a:buClr>
                <a:srgbClr val="184690"/>
              </a:buClr>
              <a:defRPr>
                <a:latin typeface="+mn-lt"/>
              </a:defRPr>
            </a:lvl4pPr>
            <a:lvl5pPr>
              <a:buClr>
                <a:srgbClr val="184690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19200" y="1700214"/>
            <a:ext cx="4533801" cy="43576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e-DE" dirty="0" smtClean="0"/>
              <a:t>Bild durch Klicken auf Symbol hinzufügen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8"/>
          <p:cNvSpPr>
            <a:spLocks noGrp="1"/>
          </p:cNvSpPr>
          <p:nvPr>
            <p:ph type="chart" sz="quarter" idx="15"/>
          </p:nvPr>
        </p:nvSpPr>
        <p:spPr>
          <a:xfrm>
            <a:off x="419200" y="1700214"/>
            <a:ext cx="9067602" cy="4357687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1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Diagram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8"/>
          <p:cNvSpPr>
            <a:spLocks noGrp="1"/>
          </p:cNvSpPr>
          <p:nvPr>
            <p:ph type="chart" sz="quarter" idx="15"/>
          </p:nvPr>
        </p:nvSpPr>
        <p:spPr>
          <a:xfrm>
            <a:off x="419201" y="1700214"/>
            <a:ext cx="4533800" cy="4357687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112493" y="1700214"/>
            <a:ext cx="4374308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  <a:lvl2pPr>
              <a:buClr>
                <a:srgbClr val="184690"/>
              </a:buClr>
              <a:defRPr>
                <a:latin typeface="+mn-lt"/>
              </a:defRPr>
            </a:lvl2pPr>
            <a:lvl3pPr>
              <a:buClr>
                <a:srgbClr val="184690"/>
              </a:buClr>
              <a:defRPr>
                <a:latin typeface="+mn-lt"/>
              </a:defRPr>
            </a:lvl3pPr>
            <a:lvl4pPr>
              <a:buClr>
                <a:srgbClr val="184690"/>
              </a:buClr>
              <a:defRPr>
                <a:latin typeface="+mn-lt"/>
              </a:defRPr>
            </a:lvl4pPr>
            <a:lvl5pPr>
              <a:buClr>
                <a:srgbClr val="184690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1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Diagramm &amp;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8"/>
          <p:cNvSpPr>
            <a:spLocks noGrp="1"/>
          </p:cNvSpPr>
          <p:nvPr>
            <p:ph type="chart" sz="quarter" idx="15"/>
          </p:nvPr>
        </p:nvSpPr>
        <p:spPr>
          <a:xfrm>
            <a:off x="419201" y="1700214"/>
            <a:ext cx="4386757" cy="4357687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6"/>
          </p:nvPr>
        </p:nvSpPr>
        <p:spPr>
          <a:xfrm>
            <a:off x="5100044" y="1700214"/>
            <a:ext cx="4386757" cy="4357687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75A6-D387-8D42-B5C5-0D11670DE0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29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3570" y="1700214"/>
            <a:ext cx="7474653" cy="4357687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Clr>
                <a:srgbClr val="184690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1pPr>
            <a:lvl2pPr marL="573384" indent="-285750">
              <a:lnSpc>
                <a:spcPct val="100000"/>
              </a:lnSpc>
              <a:buClr>
                <a:srgbClr val="18469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803573" indent="-295375">
              <a:lnSpc>
                <a:spcPct val="100000"/>
              </a:lnSpc>
              <a:buClr>
                <a:srgbClr val="18469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091208" indent="-287636">
              <a:lnSpc>
                <a:spcPct val="100000"/>
              </a:lnSpc>
              <a:buClr>
                <a:srgbClr val="18469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1387872" indent="-296664">
              <a:lnSpc>
                <a:spcPct val="100000"/>
              </a:lnSpc>
              <a:buClr>
                <a:srgbClr val="18469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5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2422229"/>
            <a:ext cx="8240680" cy="714268"/>
          </a:xfrm>
          <a:prstGeom prst="rect">
            <a:avLst/>
          </a:prstGeom>
        </p:spPr>
        <p:txBody>
          <a:bodyPr>
            <a:noAutofit/>
          </a:bodyPr>
          <a:lstStyle>
            <a:lvl1pPr marL="603647" indent="-603647">
              <a:buClr>
                <a:srgbClr val="184690"/>
              </a:buClr>
              <a:buFont typeface="+mj-lt"/>
              <a:buAutoNum type="arabicPeriod"/>
              <a:defRPr sz="2600" b="1" cap="all" baseline="0">
                <a:latin typeface="+mj-lt"/>
              </a:defRPr>
            </a:lvl1pPr>
          </a:lstStyle>
          <a:p>
            <a:r>
              <a:rPr lang="de-DE" dirty="0" smtClean="0"/>
              <a:t>Kapitel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0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33570" y="1700214"/>
            <a:ext cx="7483503" cy="4357687"/>
          </a:xfrm>
        </p:spPr>
        <p:txBody>
          <a:bodyPr/>
          <a:lstStyle>
            <a:lvl1pPr>
              <a:buClr>
                <a:srgbClr val="184690"/>
              </a:buClr>
              <a:defRPr sz="1800">
                <a:latin typeface="+mn-lt"/>
              </a:defRPr>
            </a:lvl1pPr>
            <a:lvl2pPr>
              <a:buClr>
                <a:srgbClr val="184690"/>
              </a:buClr>
              <a:defRPr sz="1800">
                <a:latin typeface="+mn-lt"/>
              </a:defRPr>
            </a:lvl2pPr>
            <a:lvl3pPr>
              <a:buClr>
                <a:srgbClr val="184690"/>
              </a:buClr>
              <a:defRPr sz="1800">
                <a:latin typeface="+mn-lt"/>
              </a:defRPr>
            </a:lvl3pPr>
            <a:lvl4pPr>
              <a:buClr>
                <a:srgbClr val="184690"/>
              </a:buClr>
              <a:defRPr sz="1800">
                <a:latin typeface="+mn-lt"/>
              </a:defRPr>
            </a:lvl4pPr>
            <a:lvl5pPr>
              <a:buClr>
                <a:srgbClr val="184690"/>
              </a:buClr>
              <a:defRPr sz="18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5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33570" y="1700214"/>
            <a:ext cx="4390830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  <a:lvl2pPr>
              <a:buClr>
                <a:srgbClr val="184690"/>
              </a:buClr>
              <a:defRPr>
                <a:latin typeface="+mn-lt"/>
              </a:defRPr>
            </a:lvl2pPr>
            <a:lvl3pPr>
              <a:buClr>
                <a:srgbClr val="184690"/>
              </a:buClr>
              <a:defRPr>
                <a:latin typeface="+mn-lt"/>
              </a:defRPr>
            </a:lvl3pPr>
            <a:lvl4pPr>
              <a:buClr>
                <a:srgbClr val="184690"/>
              </a:buClr>
              <a:defRPr>
                <a:latin typeface="+mn-lt"/>
              </a:defRPr>
            </a:lvl4pPr>
            <a:lvl5pPr>
              <a:buClr>
                <a:srgbClr val="184690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71092" y="1700214"/>
            <a:ext cx="4315808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  <a:lvl2pPr>
              <a:buClr>
                <a:srgbClr val="184690"/>
              </a:buClr>
              <a:defRPr>
                <a:latin typeface="+mn-lt"/>
              </a:defRPr>
            </a:lvl2pPr>
            <a:lvl3pPr>
              <a:buClr>
                <a:srgbClr val="184690"/>
              </a:buClr>
              <a:defRPr>
                <a:latin typeface="+mn-lt"/>
              </a:defRPr>
            </a:lvl3pPr>
            <a:lvl4pPr>
              <a:buClr>
                <a:srgbClr val="184690"/>
              </a:buClr>
              <a:defRPr>
                <a:latin typeface="+mn-lt"/>
              </a:defRPr>
            </a:lvl4pPr>
            <a:lvl5pPr>
              <a:buClr>
                <a:srgbClr val="184690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5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33571" y="1700214"/>
            <a:ext cx="2800925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  <a:lvl2pPr>
              <a:buClr>
                <a:srgbClr val="184690"/>
              </a:buClr>
              <a:defRPr>
                <a:latin typeface="+mn-lt"/>
              </a:defRPr>
            </a:lvl2pPr>
            <a:lvl3pPr>
              <a:buClr>
                <a:srgbClr val="184690"/>
              </a:buClr>
              <a:defRPr>
                <a:latin typeface="+mn-lt"/>
              </a:defRPr>
            </a:lvl3pPr>
            <a:lvl4pPr>
              <a:buClr>
                <a:srgbClr val="184690"/>
              </a:buClr>
              <a:defRPr>
                <a:latin typeface="+mn-lt"/>
              </a:defRPr>
            </a:lvl4pPr>
            <a:lvl5pPr>
              <a:buClr>
                <a:srgbClr val="184690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427585" y="1700214"/>
            <a:ext cx="2883064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  <a:lvl2pPr>
              <a:buClr>
                <a:srgbClr val="184690"/>
              </a:buClr>
              <a:defRPr>
                <a:latin typeface="+mn-lt"/>
              </a:defRPr>
            </a:lvl2pPr>
            <a:lvl3pPr>
              <a:buClr>
                <a:srgbClr val="184690"/>
              </a:buClr>
              <a:defRPr>
                <a:latin typeface="+mn-lt"/>
              </a:defRPr>
            </a:lvl3pPr>
            <a:lvl4pPr>
              <a:buClr>
                <a:srgbClr val="184690"/>
              </a:buClr>
              <a:defRPr>
                <a:latin typeface="+mn-lt"/>
              </a:defRPr>
            </a:lvl4pPr>
            <a:lvl5pPr>
              <a:buClr>
                <a:srgbClr val="184690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603737" y="1700214"/>
            <a:ext cx="2883064" cy="4357687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  <a:lvl2pPr>
              <a:buClr>
                <a:srgbClr val="184690"/>
              </a:buClr>
              <a:defRPr>
                <a:latin typeface="+mn-lt"/>
              </a:defRPr>
            </a:lvl2pPr>
            <a:lvl3pPr>
              <a:buClr>
                <a:srgbClr val="184690"/>
              </a:buClr>
              <a:defRPr>
                <a:latin typeface="+mn-lt"/>
              </a:defRPr>
            </a:lvl3pPr>
            <a:lvl4pPr>
              <a:buClr>
                <a:srgbClr val="184690"/>
              </a:buClr>
              <a:defRPr>
                <a:latin typeface="+mn-lt"/>
              </a:defRPr>
            </a:lvl4pPr>
            <a:lvl5pPr>
              <a:buClr>
                <a:srgbClr val="184690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2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33571" y="1700214"/>
            <a:ext cx="2009369" cy="4357687"/>
          </a:xfrm>
        </p:spPr>
        <p:txBody>
          <a:bodyPr/>
          <a:lstStyle>
            <a:lvl1pPr>
              <a:buClr>
                <a:srgbClr val="184690"/>
              </a:buClr>
              <a:defRPr sz="1600">
                <a:latin typeface="+mn-lt"/>
              </a:defRPr>
            </a:lvl1pPr>
            <a:lvl2pPr>
              <a:buClr>
                <a:srgbClr val="184690"/>
              </a:buClr>
              <a:defRPr sz="1600">
                <a:latin typeface="+mn-lt"/>
              </a:defRPr>
            </a:lvl2pPr>
            <a:lvl3pPr>
              <a:buClr>
                <a:srgbClr val="184690"/>
              </a:buClr>
              <a:defRPr sz="1600">
                <a:latin typeface="+mn-lt"/>
              </a:defRPr>
            </a:lvl3pPr>
            <a:lvl4pPr>
              <a:buClr>
                <a:srgbClr val="184690"/>
              </a:buClr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55933" y="1700214"/>
            <a:ext cx="2068295" cy="4357687"/>
          </a:xfrm>
        </p:spPr>
        <p:txBody>
          <a:bodyPr/>
          <a:lstStyle>
            <a:lvl1pPr>
              <a:buClr>
                <a:srgbClr val="184690"/>
              </a:buClr>
              <a:defRPr sz="1600">
                <a:latin typeface="+mn-lt"/>
              </a:defRPr>
            </a:lvl1pPr>
            <a:lvl2pPr>
              <a:buClr>
                <a:srgbClr val="184690"/>
              </a:buClr>
              <a:defRPr sz="1600">
                <a:latin typeface="+mn-lt"/>
              </a:defRPr>
            </a:lvl2pPr>
            <a:lvl3pPr>
              <a:buClr>
                <a:srgbClr val="184690"/>
              </a:buClr>
              <a:defRPr sz="1600">
                <a:latin typeface="+mn-lt"/>
              </a:defRPr>
            </a:lvl3pPr>
            <a:lvl4pPr>
              <a:buClr>
                <a:srgbClr val="184690"/>
              </a:buClr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37220" y="1700214"/>
            <a:ext cx="2068295" cy="4357687"/>
          </a:xfrm>
        </p:spPr>
        <p:txBody>
          <a:bodyPr/>
          <a:lstStyle>
            <a:lvl1pPr>
              <a:buClr>
                <a:srgbClr val="184690"/>
              </a:buClr>
              <a:defRPr sz="1600">
                <a:latin typeface="+mn-lt"/>
              </a:defRPr>
            </a:lvl1pPr>
            <a:lvl2pPr>
              <a:buClr>
                <a:srgbClr val="184690"/>
              </a:buClr>
              <a:defRPr sz="1600">
                <a:latin typeface="+mn-lt"/>
              </a:defRPr>
            </a:lvl2pPr>
            <a:lvl3pPr>
              <a:buClr>
                <a:srgbClr val="184690"/>
              </a:buClr>
              <a:defRPr sz="1600">
                <a:latin typeface="+mn-lt"/>
              </a:defRPr>
            </a:lvl3pPr>
            <a:lvl4pPr>
              <a:buClr>
                <a:srgbClr val="184690"/>
              </a:buClr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7418506" y="1700214"/>
            <a:ext cx="2068295" cy="4357687"/>
          </a:xfrm>
        </p:spPr>
        <p:txBody>
          <a:bodyPr/>
          <a:lstStyle>
            <a:lvl1pPr>
              <a:buClr>
                <a:srgbClr val="184690"/>
              </a:buClr>
              <a:defRPr sz="1600">
                <a:latin typeface="+mn-lt"/>
              </a:defRPr>
            </a:lvl1pPr>
            <a:lvl2pPr>
              <a:buClr>
                <a:srgbClr val="184690"/>
              </a:buClr>
              <a:defRPr sz="1600">
                <a:latin typeface="+mn-lt"/>
              </a:defRPr>
            </a:lvl2pPr>
            <a:lvl3pPr>
              <a:buClr>
                <a:srgbClr val="184690"/>
              </a:buClr>
              <a:defRPr sz="1600">
                <a:latin typeface="+mn-lt"/>
              </a:defRPr>
            </a:lvl3pPr>
            <a:lvl4pPr>
              <a:buClr>
                <a:srgbClr val="184690"/>
              </a:buClr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3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6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artArt-Platzhalter 8"/>
          <p:cNvSpPr>
            <a:spLocks noGrp="1"/>
          </p:cNvSpPr>
          <p:nvPr>
            <p:ph type="dgm" sz="quarter" idx="13"/>
          </p:nvPr>
        </p:nvSpPr>
        <p:spPr>
          <a:xfrm>
            <a:off x="419200" y="1700213"/>
            <a:ext cx="9067602" cy="810000"/>
          </a:xfrm>
        </p:spPr>
        <p:txBody>
          <a:bodyPr/>
          <a:lstStyle>
            <a:lvl1pPr>
              <a:buClr>
                <a:srgbClr val="184690"/>
              </a:buCl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419199" y="2697164"/>
            <a:ext cx="1272375" cy="3360737"/>
          </a:xfrm>
        </p:spPr>
        <p:txBody>
          <a:bodyPr lIns="0" rIns="0">
            <a:noAutofit/>
          </a:bodyPr>
          <a:lstStyle>
            <a:lvl1pPr>
              <a:buClr>
                <a:srgbClr val="184690"/>
              </a:buClr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10179" y="2697164"/>
            <a:ext cx="1272375" cy="3360737"/>
          </a:xfrm>
        </p:spPr>
        <p:txBody>
          <a:bodyPr lIns="0" rIns="0">
            <a:noAutofit/>
          </a:bodyPr>
          <a:lstStyle>
            <a:lvl1pPr>
              <a:buClr>
                <a:srgbClr val="184690"/>
              </a:buClr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3401160" y="2697164"/>
            <a:ext cx="1272375" cy="3360737"/>
          </a:xfrm>
        </p:spPr>
        <p:txBody>
          <a:bodyPr lIns="0" rIns="0">
            <a:noAutofit/>
          </a:bodyPr>
          <a:lstStyle>
            <a:lvl1pPr>
              <a:buClr>
                <a:srgbClr val="184690"/>
              </a:buClr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892141" y="2697164"/>
            <a:ext cx="1272375" cy="3360737"/>
          </a:xfrm>
        </p:spPr>
        <p:txBody>
          <a:bodyPr lIns="0" rIns="0">
            <a:noAutofit/>
          </a:bodyPr>
          <a:lstStyle>
            <a:lvl1pPr>
              <a:buClr>
                <a:srgbClr val="184690"/>
              </a:buClr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6383121" y="2697164"/>
            <a:ext cx="1272375" cy="3360737"/>
          </a:xfrm>
        </p:spPr>
        <p:txBody>
          <a:bodyPr lIns="0" rIns="0">
            <a:noAutofit/>
          </a:bodyPr>
          <a:lstStyle>
            <a:lvl1pPr>
              <a:buClr>
                <a:srgbClr val="184690"/>
              </a:buClr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7874100" y="2697164"/>
            <a:ext cx="1272375" cy="3360737"/>
          </a:xfrm>
        </p:spPr>
        <p:txBody>
          <a:bodyPr lIns="0" rIns="0">
            <a:noAutofit/>
          </a:bodyPr>
          <a:lstStyle>
            <a:lvl1pPr>
              <a:buClr>
                <a:srgbClr val="184690"/>
              </a:buClr>
              <a:defRPr sz="1400"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7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419200" y="1725152"/>
            <a:ext cx="9067602" cy="4357687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e-DE" dirty="0" smtClean="0"/>
              <a:t>Tabelle durch Klicken auf Symbol hinzufügen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33570" y="387541"/>
            <a:ext cx="6860994" cy="864446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lt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3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3569" y="1714501"/>
            <a:ext cx="9153232" cy="433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33569" y="6356350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75461" y="6356351"/>
            <a:ext cx="635508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71092" y="6356351"/>
            <a:ext cx="81476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BD1CC9B-3E26-4D79-A9CD-D8834360E840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-1" y="6356350"/>
            <a:ext cx="99060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64" y="503313"/>
            <a:ext cx="1278296" cy="585961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8550284" y="0"/>
            <a:ext cx="1355717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1" name="Rechteck 10"/>
          <p:cNvSpPr/>
          <p:nvPr userDrawn="1"/>
        </p:nvSpPr>
        <p:spPr>
          <a:xfrm>
            <a:off x="7194565" y="0"/>
            <a:ext cx="2040756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2" name="Rechteck 11"/>
          <p:cNvSpPr/>
          <p:nvPr userDrawn="1"/>
        </p:nvSpPr>
        <p:spPr>
          <a:xfrm>
            <a:off x="5838847" y="0"/>
            <a:ext cx="2040756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Rechteck 12"/>
          <p:cNvSpPr/>
          <p:nvPr userDrawn="1"/>
        </p:nvSpPr>
        <p:spPr>
          <a:xfrm>
            <a:off x="4483129" y="0"/>
            <a:ext cx="2040756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4" name="Rechteck 13"/>
          <p:cNvSpPr/>
          <p:nvPr userDrawn="1"/>
        </p:nvSpPr>
        <p:spPr>
          <a:xfrm>
            <a:off x="3127411" y="0"/>
            <a:ext cx="2040756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5" name="Rechteck 14"/>
          <p:cNvSpPr/>
          <p:nvPr userDrawn="1"/>
        </p:nvSpPr>
        <p:spPr>
          <a:xfrm>
            <a:off x="1771692" y="0"/>
            <a:ext cx="2040756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6" name="Rechteck 15"/>
          <p:cNvSpPr/>
          <p:nvPr userDrawn="1"/>
        </p:nvSpPr>
        <p:spPr>
          <a:xfrm>
            <a:off x="415974" y="0"/>
            <a:ext cx="2040756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626162" cy="184558"/>
          </a:xfrm>
          <a:prstGeom prst="rect">
            <a:avLst/>
          </a:prstGeom>
          <a:solidFill>
            <a:srgbClr val="18469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2661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3" r:id="rId2"/>
    <p:sldLayoutId id="2147483684" r:id="rId3"/>
    <p:sldLayoutId id="2147483667" r:id="rId4"/>
    <p:sldLayoutId id="2147483674" r:id="rId5"/>
    <p:sldLayoutId id="2147483675" r:id="rId6"/>
    <p:sldLayoutId id="2147483676" r:id="rId7"/>
    <p:sldLayoutId id="2147483677" r:id="rId8"/>
    <p:sldLayoutId id="2147483670" r:id="rId9"/>
    <p:sldLayoutId id="2147483678" r:id="rId10"/>
    <p:sldLayoutId id="2147483668" r:id="rId11"/>
    <p:sldLayoutId id="2147483679" r:id="rId12"/>
    <p:sldLayoutId id="2147483673" r:id="rId13"/>
    <p:sldLayoutId id="2147483680" r:id="rId14"/>
    <p:sldLayoutId id="2147483681" r:id="rId15"/>
    <p:sldLayoutId id="2147483669" r:id="rId16"/>
    <p:sldLayoutId id="2147483685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Futura Medium" pitchFamily="34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00000"/>
        </a:lnSpc>
        <a:spcBef>
          <a:spcPts val="813"/>
        </a:spcBef>
        <a:buClr>
          <a:srgbClr val="18469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100000"/>
        </a:lnSpc>
        <a:spcBef>
          <a:spcPts val="406"/>
        </a:spcBef>
        <a:buClr>
          <a:srgbClr val="00449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00000"/>
        </a:lnSpc>
        <a:spcBef>
          <a:spcPts val="406"/>
        </a:spcBef>
        <a:buClr>
          <a:srgbClr val="00449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00000"/>
        </a:lnSpc>
        <a:spcBef>
          <a:spcPts val="406"/>
        </a:spcBef>
        <a:buClr>
          <a:srgbClr val="00449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00000"/>
        </a:lnSpc>
        <a:spcBef>
          <a:spcPts val="406"/>
        </a:spcBef>
        <a:buClr>
          <a:srgbClr val="00449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071" userDrawn="1">
          <p15:clr>
            <a:srgbClr val="F26B43"/>
          </p15:clr>
        </p15:guide>
        <p15:guide id="1" pos="3120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spiel-nicht-mein-leben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spiel-nicht-mein-leben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5180" y="2935334"/>
            <a:ext cx="8938675" cy="1155508"/>
          </a:xfrm>
        </p:spPr>
        <p:txBody>
          <a:bodyPr/>
          <a:lstStyle/>
          <a:p>
            <a:r>
              <a:rPr lang="en-US" sz="3000" dirty="0"/>
              <a:t>Self-help on the Internet for affected family members of disordered gamblers –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evaluation </a:t>
            </a:r>
            <a:r>
              <a:rPr lang="en-US" sz="3000" dirty="0"/>
              <a:t>of a German </a:t>
            </a:r>
            <a:r>
              <a:rPr lang="en-US" sz="3000" dirty="0" err="1"/>
              <a:t>programme</a:t>
            </a:r>
            <a:endParaRPr lang="de-DE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5179" y="4379344"/>
            <a:ext cx="8938675" cy="400999"/>
          </a:xfrm>
        </p:spPr>
        <p:txBody>
          <a:bodyPr/>
          <a:lstStyle/>
          <a:p>
            <a:r>
              <a:rPr lang="de-DE" dirty="0" smtClean="0"/>
              <a:t>Prof. Dr. Ursula Buchner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2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Conclusion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33570" y="1700214"/>
            <a:ext cx="9238693" cy="4357687"/>
          </a:xfrm>
        </p:spPr>
        <p:txBody>
          <a:bodyPr anchor="ctr">
            <a:normAutofit/>
          </a:bodyPr>
          <a:lstStyle/>
          <a:p>
            <a:r>
              <a:rPr lang="de-DE" sz="2200" dirty="0" err="1" smtClean="0"/>
              <a:t>Self-help</a:t>
            </a:r>
            <a:r>
              <a:rPr lang="de-DE" sz="2200" dirty="0" smtClean="0"/>
              <a:t> on </a:t>
            </a:r>
            <a:r>
              <a:rPr lang="de-DE" sz="2200" dirty="0" err="1" smtClean="0"/>
              <a:t>the</a:t>
            </a:r>
            <a:r>
              <a:rPr lang="de-DE" sz="2200" dirty="0" smtClean="0"/>
              <a:t> Internet </a:t>
            </a:r>
            <a:r>
              <a:rPr lang="de-DE" sz="2200" dirty="0" err="1" smtClean="0"/>
              <a:t>offers</a:t>
            </a:r>
            <a:r>
              <a:rPr lang="de-DE" sz="2200" dirty="0" smtClean="0"/>
              <a:t> </a:t>
            </a:r>
            <a:r>
              <a:rPr lang="de-DE" sz="2200" dirty="0" err="1" smtClean="0"/>
              <a:t>low</a:t>
            </a:r>
            <a:r>
              <a:rPr lang="de-DE" sz="2200" dirty="0" smtClean="0"/>
              <a:t> </a:t>
            </a:r>
            <a:r>
              <a:rPr lang="de-DE" sz="2200" dirty="0" err="1" smtClean="0"/>
              <a:t>threshold</a:t>
            </a:r>
            <a:r>
              <a:rPr lang="de-DE" sz="2200" dirty="0" smtClean="0"/>
              <a:t> </a:t>
            </a:r>
            <a:r>
              <a:rPr lang="de-DE" sz="2200" dirty="0" err="1" smtClean="0"/>
              <a:t>support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AFMs</a:t>
            </a:r>
          </a:p>
          <a:p>
            <a:r>
              <a:rPr lang="de-DE" sz="2200" dirty="0" err="1" smtClean="0"/>
              <a:t>Participants</a:t>
            </a:r>
            <a:r>
              <a:rPr lang="de-DE" sz="2200" dirty="0" smtClean="0"/>
              <a:t> in </a:t>
            </a:r>
            <a:r>
              <a:rPr lang="de-DE" sz="2200" dirty="0" err="1" smtClean="0"/>
              <a:t>EfA</a:t>
            </a:r>
            <a:r>
              <a:rPr lang="de-DE" sz="2200" dirty="0" smtClean="0"/>
              <a:t> </a:t>
            </a:r>
            <a:r>
              <a:rPr lang="de-DE" sz="2200" dirty="0" err="1" smtClean="0"/>
              <a:t>show</a:t>
            </a:r>
            <a:r>
              <a:rPr lang="de-DE" sz="2200" dirty="0" smtClean="0"/>
              <a:t> positive </a:t>
            </a:r>
            <a:r>
              <a:rPr lang="de-DE" sz="2200" dirty="0" err="1" smtClean="0"/>
              <a:t>changes</a:t>
            </a:r>
            <a:r>
              <a:rPr lang="de-DE" sz="2200" dirty="0" smtClean="0"/>
              <a:t> </a:t>
            </a:r>
          </a:p>
          <a:p>
            <a:r>
              <a:rPr lang="de-DE" sz="2200" dirty="0" err="1" smtClean="0"/>
              <a:t>Self-help</a:t>
            </a:r>
            <a:r>
              <a:rPr lang="de-DE" sz="2200" dirty="0" smtClean="0"/>
              <a:t> on </a:t>
            </a:r>
            <a:r>
              <a:rPr lang="de-DE" sz="2200" dirty="0" err="1" smtClean="0"/>
              <a:t>the</a:t>
            </a:r>
            <a:r>
              <a:rPr lang="de-DE" sz="2200" dirty="0" smtClean="0"/>
              <a:t> Internet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be</a:t>
            </a:r>
            <a:r>
              <a:rPr lang="de-DE" sz="2200" dirty="0" smtClean="0"/>
              <a:t> an </a:t>
            </a:r>
            <a:r>
              <a:rPr lang="de-DE" sz="2200" dirty="0" err="1" smtClean="0"/>
              <a:t>important</a:t>
            </a:r>
            <a:r>
              <a:rPr lang="de-DE" sz="2200" dirty="0" smtClean="0"/>
              <a:t> </a:t>
            </a:r>
            <a:r>
              <a:rPr lang="de-DE" sz="2200" dirty="0" err="1" smtClean="0"/>
              <a:t>addition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existing</a:t>
            </a:r>
            <a:r>
              <a:rPr lang="de-DE" sz="2200" dirty="0" smtClean="0"/>
              <a:t> </a:t>
            </a:r>
            <a:r>
              <a:rPr lang="de-DE" sz="2200" dirty="0" err="1" smtClean="0"/>
              <a:t>local</a:t>
            </a:r>
            <a:r>
              <a:rPr lang="de-DE" sz="2200" dirty="0" smtClean="0"/>
              <a:t> </a:t>
            </a:r>
            <a:r>
              <a:rPr lang="de-DE" sz="2200" dirty="0" err="1" smtClean="0"/>
              <a:t>services</a:t>
            </a:r>
            <a:endParaRPr lang="de-DE" sz="2200" dirty="0" smtClean="0"/>
          </a:p>
          <a:p>
            <a:endParaRPr lang="de-DE" sz="2200" dirty="0" smtClean="0"/>
          </a:p>
          <a:p>
            <a:pPr marL="0" indent="0">
              <a:buNone/>
            </a:pPr>
            <a:r>
              <a:rPr lang="de-DE" sz="2200" b="1" dirty="0" smtClean="0"/>
              <a:t>But:</a:t>
            </a:r>
            <a:endParaRPr lang="de-DE" sz="2200" b="1" dirty="0"/>
          </a:p>
          <a:p>
            <a:r>
              <a:rPr lang="de-DE" sz="2200" dirty="0" err="1" smtClean="0"/>
              <a:t>How</a:t>
            </a:r>
            <a:r>
              <a:rPr lang="de-DE" sz="2200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we</a:t>
            </a:r>
            <a:r>
              <a:rPr lang="de-DE" sz="2200" dirty="0" smtClean="0"/>
              <a:t> </a:t>
            </a:r>
            <a:r>
              <a:rPr lang="de-DE" sz="2200" dirty="0" err="1" smtClean="0"/>
              <a:t>make</a:t>
            </a:r>
            <a:r>
              <a:rPr lang="de-DE" sz="2200" dirty="0" smtClean="0"/>
              <a:t> AFMs </a:t>
            </a:r>
            <a:r>
              <a:rPr lang="de-DE" sz="2200" dirty="0" err="1" smtClean="0"/>
              <a:t>aware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online </a:t>
            </a:r>
            <a:r>
              <a:rPr lang="de-DE" sz="2200" dirty="0" err="1" smtClean="0"/>
              <a:t>programmes</a:t>
            </a:r>
            <a:r>
              <a:rPr lang="de-DE" sz="2200" dirty="0" smtClean="0"/>
              <a:t>?</a:t>
            </a:r>
          </a:p>
          <a:p>
            <a:r>
              <a:rPr lang="de-DE" sz="2200" dirty="0" err="1" smtClean="0"/>
              <a:t>How</a:t>
            </a:r>
            <a:r>
              <a:rPr lang="de-DE" sz="2200" dirty="0" smtClean="0"/>
              <a:t> do AFMs </a:t>
            </a:r>
            <a:r>
              <a:rPr lang="de-DE" sz="2200" dirty="0" err="1" smtClean="0"/>
              <a:t>know</a:t>
            </a:r>
            <a:r>
              <a:rPr lang="de-DE" sz="2200" dirty="0" smtClean="0"/>
              <a:t> </a:t>
            </a:r>
            <a:r>
              <a:rPr lang="de-DE" sz="2200" dirty="0" err="1" smtClean="0"/>
              <a:t>which</a:t>
            </a:r>
            <a:r>
              <a:rPr lang="de-DE" sz="2200" dirty="0" smtClean="0"/>
              <a:t> </a:t>
            </a:r>
            <a:r>
              <a:rPr lang="de-DE" sz="2200" dirty="0" err="1" smtClean="0"/>
              <a:t>programmes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informations</a:t>
            </a:r>
            <a:r>
              <a:rPr lang="de-DE" sz="2200" dirty="0" smtClean="0"/>
              <a:t> on </a:t>
            </a:r>
            <a:r>
              <a:rPr lang="de-DE" sz="2200" dirty="0" err="1" smtClean="0"/>
              <a:t>the</a:t>
            </a:r>
            <a:r>
              <a:rPr lang="de-DE" sz="2200" dirty="0" smtClean="0"/>
              <a:t> Internet </a:t>
            </a:r>
            <a:r>
              <a:rPr lang="de-DE" sz="2200" dirty="0" err="1" smtClean="0"/>
              <a:t>they</a:t>
            </a:r>
            <a:r>
              <a:rPr lang="de-DE" sz="2200" dirty="0" smtClean="0"/>
              <a:t> 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trust</a:t>
            </a:r>
            <a:r>
              <a:rPr lang="de-DE" sz="2200" dirty="0" smtClean="0"/>
              <a:t>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1CC9B-3E26-4D79-A9CD-D8834360E84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6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Background</a:t>
            </a:r>
            <a:endParaRPr lang="en-GB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33570" y="1700214"/>
            <a:ext cx="9065073" cy="4357687"/>
          </a:xfrm>
        </p:spPr>
        <p:txBody>
          <a:bodyPr anchor="t">
            <a:normAutofit/>
          </a:bodyPr>
          <a:lstStyle/>
          <a:p>
            <a:pPr>
              <a:tabLst>
                <a:tab pos="355600" algn="l"/>
              </a:tabLst>
            </a:pPr>
            <a:r>
              <a:rPr lang="en-GB" sz="2200" dirty="0" smtClean="0">
                <a:sym typeface="Wingdings" panose="05000000000000000000" pitchFamily="2" charset="2"/>
              </a:rPr>
              <a:t>Barriers to seeking help for AFMs like stigma and shame </a:t>
            </a:r>
            <a:r>
              <a:rPr lang="en-GB" sz="2200" dirty="0">
                <a:sym typeface="Wingdings" panose="05000000000000000000" pitchFamily="2" charset="2"/>
              </a:rPr>
              <a:t/>
            </a:r>
            <a:br>
              <a:rPr lang="en-GB" sz="2200" dirty="0">
                <a:sym typeface="Wingdings" panose="05000000000000000000" pitchFamily="2" charset="2"/>
              </a:rPr>
            </a:br>
            <a:r>
              <a:rPr lang="en-GB" sz="2200" dirty="0">
                <a:sym typeface="Wingdings" panose="05000000000000000000" pitchFamily="2" charset="2"/>
              </a:rPr>
              <a:t>(</a:t>
            </a:r>
            <a:r>
              <a:rPr lang="en-GB" sz="2200" dirty="0" err="1" smtClean="0">
                <a:sym typeface="Wingdings" panose="05000000000000000000" pitchFamily="2" charset="2"/>
              </a:rPr>
              <a:t>Kourgiantakis</a:t>
            </a:r>
            <a:r>
              <a:rPr lang="en-GB" sz="2200" dirty="0" smtClean="0">
                <a:sym typeface="Wingdings" panose="05000000000000000000" pitchFamily="2" charset="2"/>
              </a:rPr>
              <a:t> et al., 2017; </a:t>
            </a:r>
            <a:r>
              <a:rPr lang="en-GB" sz="2200" dirty="0" err="1" smtClean="0">
                <a:sym typeface="Wingdings" panose="05000000000000000000" pitchFamily="2" charset="2"/>
              </a:rPr>
              <a:t>Hing</a:t>
            </a:r>
            <a:r>
              <a:rPr lang="en-GB" sz="2200" dirty="0" smtClean="0">
                <a:sym typeface="Wingdings" panose="05000000000000000000" pitchFamily="2" charset="2"/>
              </a:rPr>
              <a:t> et al., 2013)</a:t>
            </a:r>
          </a:p>
          <a:p>
            <a:pPr>
              <a:tabLst>
                <a:tab pos="355600" algn="l"/>
              </a:tabLst>
            </a:pPr>
            <a:r>
              <a:rPr lang="en-GB" sz="2200" dirty="0" smtClean="0">
                <a:sym typeface="Wingdings" panose="05000000000000000000" pitchFamily="2" charset="2"/>
              </a:rPr>
              <a:t>AFMs often do not seek formal or informal support </a:t>
            </a:r>
            <a:br>
              <a:rPr lang="en-GB" sz="2200" dirty="0" smtClean="0">
                <a:sym typeface="Wingdings" panose="05000000000000000000" pitchFamily="2" charset="2"/>
              </a:rPr>
            </a:br>
            <a:r>
              <a:rPr lang="en-GB" sz="2200" dirty="0" smtClean="0">
                <a:sym typeface="Wingdings" panose="05000000000000000000" pitchFamily="2" charset="2"/>
              </a:rPr>
              <a:t>(Landon et al, 2017)</a:t>
            </a:r>
          </a:p>
          <a:p>
            <a:pPr>
              <a:tabLst>
                <a:tab pos="355600" algn="l"/>
              </a:tabLst>
            </a:pPr>
            <a:r>
              <a:rPr lang="en-GB" sz="2200" dirty="0" smtClean="0">
                <a:sym typeface="Wingdings" panose="05000000000000000000" pitchFamily="2" charset="2"/>
              </a:rPr>
              <a:t>AFMs often prefer low intensity interventions</a:t>
            </a:r>
            <a:br>
              <a:rPr lang="en-GB" sz="2200" dirty="0" smtClean="0">
                <a:sym typeface="Wingdings" panose="05000000000000000000" pitchFamily="2" charset="2"/>
              </a:rPr>
            </a:br>
            <a:r>
              <a:rPr lang="en-GB" sz="2200" dirty="0" smtClean="0">
                <a:sym typeface="Wingdings" panose="05000000000000000000" pitchFamily="2" charset="2"/>
              </a:rPr>
              <a:t>(</a:t>
            </a:r>
            <a:r>
              <a:rPr lang="en-GB" sz="2200" dirty="0" err="1" smtClean="0">
                <a:sym typeface="Wingdings" panose="05000000000000000000" pitchFamily="2" charset="2"/>
              </a:rPr>
              <a:t>Hing</a:t>
            </a:r>
            <a:r>
              <a:rPr lang="en-GB" sz="2200" dirty="0" smtClean="0">
                <a:sym typeface="Wingdings" panose="05000000000000000000" pitchFamily="2" charset="2"/>
              </a:rPr>
              <a:t> et al., 2013)</a:t>
            </a:r>
          </a:p>
          <a:p>
            <a:pPr>
              <a:tabLst>
                <a:tab pos="355600" algn="l"/>
              </a:tabLst>
            </a:pPr>
            <a:endParaRPr lang="en-GB" sz="2200" dirty="0" smtClean="0">
              <a:sym typeface="Wingdings" panose="05000000000000000000" pitchFamily="2" charset="2"/>
            </a:endParaRPr>
          </a:p>
          <a:p>
            <a:pPr>
              <a:tabLst>
                <a:tab pos="355600" algn="l"/>
              </a:tabLst>
            </a:pPr>
            <a:endParaRPr lang="en-GB" sz="2200" dirty="0">
              <a:sym typeface="Wingdings" panose="05000000000000000000" pitchFamily="2" charset="2"/>
            </a:endParaRPr>
          </a:p>
          <a:p>
            <a:pPr marL="0" indent="0" algn="ctr">
              <a:buNone/>
              <a:tabLst>
                <a:tab pos="355600" algn="l"/>
              </a:tabLst>
            </a:pPr>
            <a:r>
              <a:rPr lang="en-GB" sz="2200" dirty="0" smtClean="0">
                <a:sym typeface="Wingdings" panose="05000000000000000000" pitchFamily="2" charset="2"/>
              </a:rPr>
              <a:t>E-Mental Health Programme</a:t>
            </a:r>
            <a:br>
              <a:rPr lang="en-GB" sz="2200" dirty="0" smtClean="0">
                <a:sym typeface="Wingdings" panose="05000000000000000000" pitchFamily="2" charset="2"/>
              </a:rPr>
            </a:br>
            <a:r>
              <a:rPr lang="en-GB" sz="2200" b="1" dirty="0" smtClean="0">
                <a:sym typeface="Wingdings" panose="05000000000000000000" pitchFamily="2" charset="2"/>
              </a:rPr>
              <a:t>“</a:t>
            </a:r>
            <a:r>
              <a:rPr lang="en-GB" sz="2200" b="1" dirty="0" err="1" smtClean="0">
                <a:sym typeface="Wingdings" panose="05000000000000000000" pitchFamily="2" charset="2"/>
              </a:rPr>
              <a:t>Verspiel</a:t>
            </a:r>
            <a:r>
              <a:rPr lang="en-GB" sz="2200" b="1" dirty="0" smtClean="0">
                <a:sym typeface="Wingdings" panose="05000000000000000000" pitchFamily="2" charset="2"/>
              </a:rPr>
              <a:t> </a:t>
            </a:r>
            <a:r>
              <a:rPr lang="en-GB" sz="2200" b="1" dirty="0" err="1" smtClean="0">
                <a:sym typeface="Wingdings" panose="05000000000000000000" pitchFamily="2" charset="2"/>
              </a:rPr>
              <a:t>nicht</a:t>
            </a:r>
            <a:r>
              <a:rPr lang="en-GB" sz="2200" b="1" dirty="0" smtClean="0">
                <a:sym typeface="Wingdings" panose="05000000000000000000" pitchFamily="2" charset="2"/>
              </a:rPr>
              <a:t> </a:t>
            </a:r>
            <a:r>
              <a:rPr lang="en-GB" sz="2200" b="1" dirty="0" err="1" smtClean="0">
                <a:sym typeface="Wingdings" panose="05000000000000000000" pitchFamily="2" charset="2"/>
              </a:rPr>
              <a:t>mein</a:t>
            </a:r>
            <a:r>
              <a:rPr lang="en-GB" sz="2200" b="1" dirty="0" smtClean="0">
                <a:sym typeface="Wingdings" panose="05000000000000000000" pitchFamily="2" charset="2"/>
              </a:rPr>
              <a:t> </a:t>
            </a:r>
            <a:r>
              <a:rPr lang="en-GB" sz="2200" b="1" dirty="0" err="1" smtClean="0">
                <a:sym typeface="Wingdings" panose="05000000000000000000" pitchFamily="2" charset="2"/>
              </a:rPr>
              <a:t>Leben</a:t>
            </a:r>
            <a:r>
              <a:rPr lang="en-GB" sz="2200" b="1" dirty="0" smtClean="0">
                <a:sym typeface="Wingdings" panose="05000000000000000000" pitchFamily="2" charset="2"/>
              </a:rPr>
              <a:t>” – </a:t>
            </a:r>
            <a:r>
              <a:rPr lang="en-GB" sz="2200" b="1" dirty="0" err="1" smtClean="0">
                <a:sym typeface="Wingdings" panose="05000000000000000000" pitchFamily="2" charset="2"/>
              </a:rPr>
              <a:t>Entlastung</a:t>
            </a:r>
            <a:r>
              <a:rPr lang="en-GB" sz="2200" b="1" dirty="0" smtClean="0">
                <a:sym typeface="Wingdings" panose="05000000000000000000" pitchFamily="2" charset="2"/>
              </a:rPr>
              <a:t> </a:t>
            </a:r>
            <a:r>
              <a:rPr lang="en-GB" sz="2200" b="1" dirty="0" err="1" smtClean="0">
                <a:sym typeface="Wingdings" panose="05000000000000000000" pitchFamily="2" charset="2"/>
              </a:rPr>
              <a:t>für</a:t>
            </a:r>
            <a:r>
              <a:rPr lang="en-GB" sz="2200" b="1" dirty="0" smtClean="0">
                <a:sym typeface="Wingdings" panose="05000000000000000000" pitchFamily="2" charset="2"/>
              </a:rPr>
              <a:t> </a:t>
            </a:r>
            <a:r>
              <a:rPr lang="en-GB" sz="2200" b="1" dirty="0" err="1" smtClean="0">
                <a:sym typeface="Wingdings" panose="05000000000000000000" pitchFamily="2" charset="2"/>
              </a:rPr>
              <a:t>Angehörige</a:t>
            </a:r>
            <a:r>
              <a:rPr lang="en-GB" sz="2200" b="1" dirty="0" smtClean="0">
                <a:sym typeface="Wingdings" panose="05000000000000000000" pitchFamily="2" charset="2"/>
              </a:rPr>
              <a:t> (</a:t>
            </a:r>
            <a:r>
              <a:rPr lang="en-GB" sz="2200" b="1" dirty="0" err="1" smtClean="0">
                <a:sym typeface="Wingdings" panose="05000000000000000000" pitchFamily="2" charset="2"/>
              </a:rPr>
              <a:t>EfA</a:t>
            </a:r>
            <a:r>
              <a:rPr lang="en-GB" sz="2200" b="1" dirty="0" smtClean="0">
                <a:sym typeface="Wingdings" panose="05000000000000000000" pitchFamily="2" charset="2"/>
              </a:rPr>
              <a:t>)</a:t>
            </a:r>
            <a:br>
              <a:rPr lang="en-GB" sz="2200" b="1" dirty="0" smtClean="0">
                <a:sym typeface="Wingdings" panose="05000000000000000000" pitchFamily="2" charset="2"/>
              </a:rPr>
            </a:br>
            <a:r>
              <a:rPr lang="en-GB" sz="2200" b="1" i="1" dirty="0" smtClean="0">
                <a:sym typeface="Wingdings" panose="05000000000000000000" pitchFamily="2" charset="2"/>
              </a:rPr>
              <a:t>“Don’t </a:t>
            </a:r>
            <a:r>
              <a:rPr lang="en-GB" sz="2200" b="1" i="1" dirty="0">
                <a:sym typeface="Wingdings" panose="05000000000000000000" pitchFamily="2" charset="2"/>
              </a:rPr>
              <a:t>gamble away my life” - Support for Affected Others</a:t>
            </a:r>
            <a:endParaRPr lang="en-GB" sz="2200" b="1" i="1" dirty="0" smtClean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333375" y="6356350"/>
            <a:ext cx="8143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Newcastle, 09.-11.11.2018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089150" y="6356350"/>
            <a:ext cx="57277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Buchner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770938" y="6356350"/>
            <a:ext cx="814387" cy="365125"/>
          </a:xfrm>
          <a:prstGeom prst="rect">
            <a:avLst/>
          </a:prstGeom>
        </p:spPr>
        <p:txBody>
          <a:bodyPr/>
          <a:lstStyle/>
          <a:p>
            <a:fld id="{6C1B5F70-54E9-41CC-9780-479C15CDF3C0}" type="slidenum">
              <a:rPr lang="en-GB" altLang="de-DE" smtClean="0"/>
              <a:pPr/>
              <a:t>2</a:t>
            </a:fld>
            <a:endParaRPr lang="en-GB" altLang="de-DE" dirty="0"/>
          </a:p>
        </p:txBody>
      </p:sp>
      <p:sp>
        <p:nvSpPr>
          <p:cNvPr id="8" name="Pfeil nach unten 7"/>
          <p:cNvSpPr/>
          <p:nvPr/>
        </p:nvSpPr>
        <p:spPr>
          <a:xfrm>
            <a:off x="4578927" y="4298157"/>
            <a:ext cx="748145" cy="463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8" y="1863193"/>
            <a:ext cx="1890218" cy="1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>
                <a:hlinkClick r:id="rId3"/>
              </a:rPr>
              <a:t>www.verspiel-nicht-mein-leben.de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1" dirty="0" smtClean="0"/>
              <a:t>[</a:t>
            </a:r>
            <a:r>
              <a:rPr lang="de-DE" b="0" i="1" dirty="0" err="1" smtClean="0"/>
              <a:t>Don‘t</a:t>
            </a:r>
            <a:r>
              <a:rPr lang="de-DE" b="0" i="1" dirty="0" smtClean="0"/>
              <a:t> </a:t>
            </a:r>
            <a:r>
              <a:rPr lang="de-DE" b="0" i="1" dirty="0" err="1" smtClean="0"/>
              <a:t>gamble</a:t>
            </a:r>
            <a:r>
              <a:rPr lang="de-DE" b="0" i="1" dirty="0" smtClean="0"/>
              <a:t> </a:t>
            </a:r>
            <a:r>
              <a:rPr lang="de-DE" b="0" i="1" dirty="0" err="1" smtClean="0"/>
              <a:t>away</a:t>
            </a:r>
            <a:r>
              <a:rPr lang="de-DE" b="0" i="1" dirty="0" smtClean="0"/>
              <a:t> </a:t>
            </a:r>
            <a:r>
              <a:rPr lang="de-DE" b="0" i="1" dirty="0" err="1" smtClean="0"/>
              <a:t>my</a:t>
            </a:r>
            <a:r>
              <a:rPr lang="de-DE" b="0" i="1" dirty="0" smtClean="0"/>
              <a:t>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]</a:t>
            </a:r>
            <a:endParaRPr lang="de-DE" b="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75A6-D387-8D42-B5C5-0D11670DE04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3846" t="9651" r="14887"/>
          <a:stretch/>
        </p:blipFill>
        <p:spPr>
          <a:xfrm>
            <a:off x="1371600" y="1264024"/>
            <a:ext cx="7059706" cy="4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>
                <a:hlinkClick r:id="rId3"/>
              </a:rPr>
              <a:t>www.verspiel-nicht-mein-leben.de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1" dirty="0" smtClean="0"/>
              <a:t>[</a:t>
            </a:r>
            <a:r>
              <a:rPr lang="de-DE" b="0" i="1" dirty="0" err="1" smtClean="0"/>
              <a:t>Don‘t</a:t>
            </a:r>
            <a:r>
              <a:rPr lang="de-DE" b="0" i="1" dirty="0" smtClean="0"/>
              <a:t> </a:t>
            </a:r>
            <a:r>
              <a:rPr lang="de-DE" b="0" i="1" dirty="0" err="1" smtClean="0"/>
              <a:t>gamble</a:t>
            </a:r>
            <a:r>
              <a:rPr lang="de-DE" b="0" i="1" dirty="0" smtClean="0"/>
              <a:t> </a:t>
            </a:r>
            <a:r>
              <a:rPr lang="de-DE" b="0" i="1" dirty="0" err="1" smtClean="0"/>
              <a:t>away</a:t>
            </a:r>
            <a:r>
              <a:rPr lang="de-DE" b="0" i="1" dirty="0" smtClean="0"/>
              <a:t> </a:t>
            </a:r>
            <a:r>
              <a:rPr lang="de-DE" b="0" i="1" dirty="0" err="1" smtClean="0"/>
              <a:t>my</a:t>
            </a:r>
            <a:r>
              <a:rPr lang="de-DE" b="0" i="1" dirty="0" smtClean="0"/>
              <a:t>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]</a:t>
            </a:r>
            <a:endParaRPr lang="de-DE" b="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75A6-D387-8D42-B5C5-0D11670DE04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13671" t="9823" r="14821"/>
          <a:stretch/>
        </p:blipFill>
        <p:spPr>
          <a:xfrm>
            <a:off x="1354238" y="1273215"/>
            <a:ext cx="7083706" cy="48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err="1" smtClean="0"/>
              <a:t>Self-help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Internet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75A6-D387-8D42-B5C5-0D11670DE04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06215044"/>
              </p:ext>
            </p:extLst>
          </p:nvPr>
        </p:nvGraphicFramePr>
        <p:xfrm>
          <a:off x="150472" y="1227666"/>
          <a:ext cx="9630136" cy="512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/>
          <p:cNvSpPr/>
          <p:nvPr/>
        </p:nvSpPr>
        <p:spPr>
          <a:xfrm>
            <a:off x="740953" y="5247548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6 self-administered modules: </a:t>
            </a:r>
            <a:br>
              <a:rPr lang="en-US" i="1" dirty="0"/>
            </a:br>
            <a:r>
              <a:rPr lang="en-US" dirty="0"/>
              <a:t>1 information module (unrestricted access) +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</a:t>
            </a:r>
            <a:r>
              <a:rPr lang="en-US" dirty="0"/>
              <a:t>training modules (registration)</a:t>
            </a:r>
          </a:p>
        </p:txBody>
      </p:sp>
    </p:spTree>
    <p:extLst>
      <p:ext uri="{BB962C8B-B14F-4D97-AF65-F5344CB8AC3E}">
        <p14:creationId xmlns:p14="http://schemas.microsoft.com/office/powerpoint/2010/main" val="24233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Method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33571" y="1700214"/>
            <a:ext cx="5743152" cy="4357687"/>
          </a:xfrm>
        </p:spPr>
        <p:txBody>
          <a:bodyPr anchor="ctr">
            <a:normAutofit/>
          </a:bodyPr>
          <a:lstStyle/>
          <a:p>
            <a:r>
              <a:rPr lang="en-GB" sz="2200" dirty="0" smtClean="0"/>
              <a:t>Data collection 06/13-06/16</a:t>
            </a:r>
            <a:endParaRPr lang="en-GB" sz="2400" dirty="0" smtClean="0"/>
          </a:p>
          <a:p>
            <a:pPr marL="0" indent="0">
              <a:buNone/>
            </a:pPr>
            <a:r>
              <a:rPr lang="en-GB" sz="2200" i="1" dirty="0" smtClean="0"/>
              <a:t>All participants </a:t>
            </a:r>
            <a:r>
              <a:rPr lang="en-GB" sz="2000" i="1" dirty="0"/>
              <a:t>(n=387</a:t>
            </a:r>
            <a:r>
              <a:rPr lang="en-GB" sz="2000" i="1" dirty="0" smtClean="0"/>
              <a:t>)</a:t>
            </a:r>
            <a:r>
              <a:rPr lang="en-GB" sz="2200" i="1" dirty="0" smtClean="0"/>
              <a:t>:</a:t>
            </a:r>
          </a:p>
          <a:p>
            <a:r>
              <a:rPr lang="en-GB" sz="2200" dirty="0" smtClean="0"/>
              <a:t>Clinical </a:t>
            </a:r>
            <a:r>
              <a:rPr lang="en-GB" sz="2200" dirty="0"/>
              <a:t>Psychological Diagnostic System (</a:t>
            </a:r>
            <a:r>
              <a:rPr lang="en-GB" sz="2200" dirty="0" err="1"/>
              <a:t>Klinisch-Psychologisches</a:t>
            </a:r>
            <a:r>
              <a:rPr lang="en-GB" sz="2200" dirty="0"/>
              <a:t> </a:t>
            </a:r>
            <a:r>
              <a:rPr lang="en-GB" sz="2200" dirty="0" err="1"/>
              <a:t>Diagnosesystem</a:t>
            </a:r>
            <a:r>
              <a:rPr lang="en-GB" sz="2200" dirty="0"/>
              <a:t> 38; KPD; </a:t>
            </a:r>
            <a:r>
              <a:rPr lang="en-GB" sz="2200" dirty="0" err="1"/>
              <a:t>Percevic</a:t>
            </a:r>
            <a:r>
              <a:rPr lang="en-GB" sz="2200" dirty="0"/>
              <a:t> et al., 2005</a:t>
            </a:r>
            <a:r>
              <a:rPr lang="en-GB" sz="2200" dirty="0" smtClean="0"/>
              <a:t>)</a:t>
            </a:r>
            <a:endParaRPr lang="en-GB" sz="2200" dirty="0"/>
          </a:p>
          <a:p>
            <a:pPr marL="0" indent="0">
              <a:buNone/>
            </a:pPr>
            <a:r>
              <a:rPr lang="en-GB" sz="2200" i="1" dirty="0" smtClean="0"/>
              <a:t>“2. Wave” </a:t>
            </a:r>
            <a:r>
              <a:rPr lang="en-GB" sz="2200" i="1" dirty="0" smtClean="0">
                <a:sym typeface="Wingdings" panose="05000000000000000000" pitchFamily="2" charset="2"/>
              </a:rPr>
              <a:t>(58%; 225 </a:t>
            </a:r>
            <a:r>
              <a:rPr lang="en-GB" sz="2200" i="1" dirty="0">
                <a:sym typeface="Wingdings" panose="05000000000000000000" pitchFamily="2" charset="2"/>
              </a:rPr>
              <a:t>participants</a:t>
            </a:r>
            <a:r>
              <a:rPr lang="en-GB" sz="2200" i="1" dirty="0" smtClean="0">
                <a:sym typeface="Wingdings" panose="05000000000000000000" pitchFamily="2" charset="2"/>
              </a:rPr>
              <a:t>):</a:t>
            </a:r>
            <a:endParaRPr lang="en-GB" sz="2200" i="1" dirty="0" smtClean="0"/>
          </a:p>
          <a:p>
            <a:r>
              <a:rPr lang="en-GB" sz="2200" dirty="0" smtClean="0"/>
              <a:t>Action-specific </a:t>
            </a:r>
            <a:r>
              <a:rPr lang="en-GB" sz="2200" dirty="0"/>
              <a:t>aspects of perceived </a:t>
            </a:r>
            <a:r>
              <a:rPr lang="en-GB" sz="2200" dirty="0" smtClean="0"/>
              <a:t>self-efficacy</a:t>
            </a:r>
          </a:p>
          <a:p>
            <a:r>
              <a:rPr lang="en-GB" sz="2200" dirty="0" smtClean="0"/>
              <a:t>Short questionnaire for family members affected by addiction (SSQFM-AA)</a:t>
            </a:r>
            <a:endParaRPr lang="en-GB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/>
          <a:stretch/>
        </p:blipFill>
        <p:spPr bwMode="auto">
          <a:xfrm>
            <a:off x="6076722" y="1871676"/>
            <a:ext cx="3198514" cy="37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1CC9B-3E26-4D79-A9CD-D8834360E84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0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92" y="3405155"/>
            <a:ext cx="2219444" cy="20633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Participants</a:t>
            </a:r>
            <a:r>
              <a:rPr lang="de-DE" sz="3200" dirty="0" smtClean="0"/>
              <a:t>‘ </a:t>
            </a:r>
            <a:r>
              <a:rPr lang="de-DE" sz="3200" dirty="0" err="1" smtClean="0"/>
              <a:t>Characteristics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33570" y="1700214"/>
            <a:ext cx="7483503" cy="4607989"/>
          </a:xfrm>
        </p:spPr>
        <p:txBody>
          <a:bodyPr anchor="t">
            <a:normAutofit/>
          </a:bodyPr>
          <a:lstStyle/>
          <a:p>
            <a:r>
              <a:rPr lang="en-GB" sz="2200" dirty="0" smtClean="0"/>
              <a:t>Age</a:t>
            </a:r>
            <a:br>
              <a:rPr lang="en-GB" sz="2200" dirty="0" smtClean="0"/>
            </a:br>
            <a:r>
              <a:rPr lang="en-GB" sz="2200" dirty="0" smtClean="0"/>
              <a:t>18-69 years (mean 38.0; SD 11.7)</a:t>
            </a:r>
          </a:p>
          <a:p>
            <a:r>
              <a:rPr lang="en-GB" sz="2200" dirty="0" smtClean="0"/>
              <a:t>Gender</a:t>
            </a:r>
            <a:br>
              <a:rPr lang="en-GB" sz="2200" dirty="0" smtClean="0"/>
            </a:br>
            <a:r>
              <a:rPr lang="en-GB" sz="2200" dirty="0" smtClean="0"/>
              <a:t>89.1% female; 10.9% male</a:t>
            </a:r>
          </a:p>
          <a:p>
            <a:r>
              <a:rPr lang="en-GB" sz="2200" dirty="0" smtClean="0"/>
              <a:t>Relationship to gambler</a:t>
            </a:r>
            <a:br>
              <a:rPr lang="en-GB" sz="2200" dirty="0" smtClean="0"/>
            </a:br>
            <a:r>
              <a:rPr lang="en-GB" sz="2200" dirty="0" smtClean="0"/>
              <a:t>68.2% partners; 13.4% parents, 18.3% other AFMS (children, friends, siblings, aunts/uncles…)</a:t>
            </a:r>
          </a:p>
          <a:p>
            <a:r>
              <a:rPr lang="en-GB" sz="2200" dirty="0" smtClean="0"/>
              <a:t>Living with gambler</a:t>
            </a:r>
            <a:br>
              <a:rPr lang="en-GB" sz="2200" dirty="0" smtClean="0"/>
            </a:br>
            <a:r>
              <a:rPr lang="en-GB" sz="2200" dirty="0" smtClean="0"/>
              <a:t>36.7% no joint household; 63.3% joint household</a:t>
            </a:r>
          </a:p>
          <a:p>
            <a:r>
              <a:rPr lang="en-GB" sz="2200" dirty="0" smtClean="0"/>
              <a:t>Prior support or self-help</a:t>
            </a:r>
            <a:br>
              <a:rPr lang="en-GB" sz="2200" dirty="0" smtClean="0"/>
            </a:br>
            <a:r>
              <a:rPr lang="en-GB" sz="2200" dirty="0"/>
              <a:t>65.4</a:t>
            </a:r>
            <a:r>
              <a:rPr lang="en-GB" sz="2200" dirty="0" smtClean="0"/>
              <a:t>% no prior support or self help; 34.6% at least one time contact to support or self-help</a:t>
            </a:r>
          </a:p>
        </p:txBody>
      </p:sp>
      <p:sp>
        <p:nvSpPr>
          <p:cNvPr id="7" name="Ellipse 6"/>
          <p:cNvSpPr/>
          <p:nvPr/>
        </p:nvSpPr>
        <p:spPr>
          <a:xfrm>
            <a:off x="196769" y="5405378"/>
            <a:ext cx="5034988" cy="5440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349169" y="4678103"/>
            <a:ext cx="3563074" cy="5440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1CC9B-3E26-4D79-A9CD-D8834360E84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8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Current</a:t>
            </a:r>
            <a:r>
              <a:rPr lang="de-DE" sz="3200" dirty="0" smtClean="0"/>
              <a:t> Well-</a:t>
            </a:r>
            <a:r>
              <a:rPr lang="de-DE" sz="3200" dirty="0" err="1" smtClean="0"/>
              <a:t>Being</a:t>
            </a:r>
            <a:r>
              <a:rPr lang="de-DE" sz="3200" dirty="0"/>
              <a:t>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1600" dirty="0" smtClean="0"/>
              <a:t>(</a:t>
            </a:r>
            <a:r>
              <a:rPr lang="de-DE" sz="1600" dirty="0"/>
              <a:t>KPD-38; </a:t>
            </a:r>
            <a:r>
              <a:rPr lang="de-DE" sz="1600" dirty="0" err="1"/>
              <a:t>Percevic</a:t>
            </a:r>
            <a:r>
              <a:rPr lang="de-DE" sz="1600" dirty="0"/>
              <a:t> </a:t>
            </a:r>
            <a:r>
              <a:rPr lang="de-DE" sz="1600" dirty="0" smtClean="0"/>
              <a:t>et al., 2005)</a:t>
            </a:r>
            <a:endParaRPr lang="de-DE" sz="16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73155"/>
              </p:ext>
            </p:extLst>
          </p:nvPr>
        </p:nvGraphicFramePr>
        <p:xfrm>
          <a:off x="437549" y="1682733"/>
          <a:ext cx="9107467" cy="425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5342"/>
                <a:gridCol w="1417140"/>
                <a:gridCol w="1411868"/>
                <a:gridCol w="705533"/>
                <a:gridCol w="877584"/>
              </a:tblGrid>
              <a:tr h="766989">
                <a:tc>
                  <a:txBody>
                    <a:bodyPr/>
                    <a:lstStyle/>
                    <a:p>
                      <a:r>
                        <a:rPr lang="en-GB" dirty="0" smtClean="0"/>
                        <a:t>n=90</a:t>
                      </a:r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Adherers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br>
                        <a:rPr lang="de-DE" sz="1600" dirty="0" smtClean="0">
                          <a:effectLst/>
                        </a:rPr>
                      </a:br>
                      <a:r>
                        <a:rPr lang="de-DE" sz="1600" dirty="0" smtClean="0">
                          <a:effectLst/>
                        </a:rPr>
                        <a:t>(Start)</a:t>
                      </a:r>
                      <a:endParaRPr lang="de-DE" sz="1600" baseline="300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Adherers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br>
                        <a:rPr lang="de-DE" sz="1600" dirty="0" smtClean="0">
                          <a:effectLst/>
                        </a:rPr>
                      </a:br>
                      <a:r>
                        <a:rPr lang="de-DE" sz="1600" dirty="0" smtClean="0">
                          <a:effectLst/>
                        </a:rPr>
                        <a:t>(End)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47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M (SD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M (</a:t>
                      </a:r>
                      <a:r>
                        <a:rPr lang="de-DE" sz="1400" dirty="0">
                          <a:effectLst/>
                        </a:rPr>
                        <a:t>SD)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d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p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30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</a:t>
                      </a: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  <a:endParaRPr lang="de-DE" sz="1600" b="1" kern="1200" baseline="30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2,66 (0,42)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2,63 (0,47)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.07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100"/>
                        </a:spcAft>
                        <a:tabLst>
                          <a:tab pos="1143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.705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69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Assessment of General Physical Condition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2,57 (0,77)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2,43 (0,83)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.18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43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.068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30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Psychological </a:t>
                      </a: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Impairment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2,78 (0,48)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2,77 (0,53)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.02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43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.844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30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Problems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2,51 (0,53)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2,55 (0,56)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-.07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43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.344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30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Competence Skills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2,51 (0,48)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2,47 (0,56)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.08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43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.212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30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Life </a:t>
                      </a: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Satisfaction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3,07 (0,65)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2,94 (0,67)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.20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143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.031*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30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</a:rPr>
                        <a:t>1,95 (0,80)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</a:rPr>
                        <a:t>1,92 (0,81)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</a:rPr>
                        <a:t>.04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100"/>
                        </a:spcBef>
                        <a:spcAft>
                          <a:spcPts val="300"/>
                        </a:spcAft>
                        <a:tabLst>
                          <a:tab pos="1143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.539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7776542" y="5024755"/>
            <a:ext cx="1768475" cy="539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437548" y="5942038"/>
            <a:ext cx="910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Lower scores indicate less impairment, less problems, more resources, and more satisfaction. </a:t>
            </a:r>
            <a:endParaRPr lang="en-GB" sz="1400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1CC9B-3E26-4D79-A9CD-D8834360E840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Perceived</a:t>
            </a:r>
            <a:r>
              <a:rPr lang="de-DE" sz="3200" dirty="0" smtClean="0"/>
              <a:t> </a:t>
            </a:r>
            <a:r>
              <a:rPr lang="de-DE" sz="3200" dirty="0" err="1" smtClean="0"/>
              <a:t>Self-Efficacy</a:t>
            </a:r>
            <a:endParaRPr lang="de-DE" sz="32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33971"/>
              </p:ext>
            </p:extLst>
          </p:nvPr>
        </p:nvGraphicFramePr>
        <p:xfrm>
          <a:off x="518568" y="1798473"/>
          <a:ext cx="8885782" cy="4284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684"/>
                <a:gridCol w="1077238"/>
                <a:gridCol w="1215025"/>
                <a:gridCol w="1210505"/>
                <a:gridCol w="604909"/>
                <a:gridCol w="752421"/>
              </a:tblGrid>
              <a:tr h="8874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On a scale from 1 to 5 (1=very confident; 5= not confident at all):</a:t>
                      </a:r>
                      <a:br>
                        <a:rPr lang="en-US" sz="1600" dirty="0" smtClean="0">
                          <a:effectLst/>
                          <a:latin typeface="+mn-lt"/>
                        </a:rPr>
                      </a:br>
                      <a:r>
                        <a:rPr lang="en-US" sz="1600" dirty="0" smtClean="0">
                          <a:effectLst/>
                          <a:latin typeface="+mn-lt"/>
                        </a:rPr>
                        <a:t>How confident are you to be able …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</a:rPr>
                        <a:t>All</a:t>
                      </a:r>
                      <a:r>
                        <a:rPr lang="de-DE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aseline="0" dirty="0" err="1" smtClean="0">
                          <a:effectLst/>
                          <a:latin typeface="+mn-lt"/>
                        </a:rPr>
                        <a:t>Parti-cipants</a:t>
                      </a:r>
                      <a:r>
                        <a:rPr lang="de-DE" sz="1600" baseline="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de-DE" sz="1600" baseline="0" dirty="0" smtClean="0">
                          <a:effectLst/>
                          <a:latin typeface="+mn-lt"/>
                        </a:rPr>
                      </a:br>
                      <a:r>
                        <a:rPr lang="de-DE" sz="1600" dirty="0" smtClean="0">
                          <a:effectLst/>
                          <a:latin typeface="+mn-lt"/>
                        </a:rPr>
                        <a:t>(Start)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n=225</a:t>
                      </a:r>
                      <a:endParaRPr lang="de-D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err="1" smtClean="0">
                          <a:effectLst/>
                          <a:latin typeface="+mn-lt"/>
                        </a:rPr>
                        <a:t>Adherers</a:t>
                      </a:r>
                      <a:r>
                        <a:rPr lang="de-DE" sz="1600" dirty="0" smtClean="0">
                          <a:effectLst/>
                          <a:latin typeface="+mn-lt"/>
                        </a:rPr>
                        <a:t> </a:t>
                      </a:r>
                      <a:br>
                        <a:rPr lang="de-DE" sz="1600" dirty="0" smtClean="0">
                          <a:effectLst/>
                          <a:latin typeface="+mn-lt"/>
                        </a:rPr>
                      </a:br>
                      <a:r>
                        <a:rPr lang="de-DE" sz="1600" dirty="0" smtClean="0">
                          <a:effectLst/>
                          <a:latin typeface="+mn-lt"/>
                        </a:rPr>
                        <a:t>(Start)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n=39</a:t>
                      </a:r>
                      <a:endParaRPr lang="de-DE" sz="16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err="1" smtClean="0">
                          <a:effectLst/>
                          <a:latin typeface="+mn-lt"/>
                        </a:rPr>
                        <a:t>Adherers</a:t>
                      </a:r>
                      <a:r>
                        <a:rPr lang="de-DE" sz="1600" dirty="0" smtClean="0">
                          <a:effectLst/>
                          <a:latin typeface="+mn-lt"/>
                        </a:rPr>
                        <a:t> </a:t>
                      </a:r>
                      <a:br>
                        <a:rPr lang="de-DE" sz="1600" dirty="0" smtClean="0">
                          <a:effectLst/>
                          <a:latin typeface="+mn-lt"/>
                        </a:rPr>
                      </a:br>
                      <a:r>
                        <a:rPr lang="de-DE" sz="1600" dirty="0" smtClean="0">
                          <a:effectLst/>
                          <a:latin typeface="+mn-lt"/>
                        </a:rPr>
                        <a:t>(End)</a:t>
                      </a:r>
                      <a:endParaRPr lang="de-DE" sz="1600" b="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n=39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 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 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12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</a:rPr>
                        <a:t>M (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SD)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</a:rPr>
                        <a:t>M</a:t>
                      </a:r>
                      <a:r>
                        <a:rPr lang="de-DE" sz="1400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de-DE" sz="1400" dirty="0" smtClean="0">
                          <a:effectLst/>
                          <a:latin typeface="+mn-lt"/>
                        </a:rPr>
                        <a:t>SD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)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</a:rPr>
                        <a:t>M (SD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)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</a:rPr>
                        <a:t>d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</a:rPr>
                        <a:t>p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02">
                <a:tc>
                  <a:txBody>
                    <a:bodyPr/>
                    <a:lstStyle/>
                    <a:p>
                      <a:pPr marL="201295" indent="-20129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295" algn="l"/>
                        </a:tabLs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(1) </a:t>
                      </a:r>
                      <a:r>
                        <a:rPr lang="en-GB" sz="1600" dirty="0" smtClean="0">
                          <a:latin typeface="+mn-lt"/>
                        </a:rPr>
                        <a:t>To talk to the gambler about the situation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2,71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(1,24)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2,54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(1,23)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2,21</a:t>
                      </a:r>
                      <a:br>
                        <a:rPr lang="de-DE" sz="1600" dirty="0">
                          <a:effectLst/>
                          <a:latin typeface="+mn-lt"/>
                        </a:rPr>
                      </a:br>
                      <a:r>
                        <a:rPr lang="de-DE" sz="1600" dirty="0">
                          <a:effectLst/>
                          <a:latin typeface="+mn-lt"/>
                        </a:rPr>
                        <a:t>(1,22)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.27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.052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02">
                <a:tc>
                  <a:txBody>
                    <a:bodyPr/>
                    <a:lstStyle/>
                    <a:p>
                      <a:pPr marL="201295" indent="-20129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295" algn="l"/>
                        </a:tabLs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(2)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To talk to your family and friends about the situation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2,80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(1,20)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2,77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(1,25)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2,21</a:t>
                      </a:r>
                      <a:br>
                        <a:rPr lang="de-DE" sz="1600" dirty="0">
                          <a:effectLst/>
                          <a:latin typeface="+mn-lt"/>
                        </a:rPr>
                      </a:br>
                      <a:r>
                        <a:rPr lang="de-DE" sz="1600" dirty="0">
                          <a:effectLst/>
                          <a:latin typeface="+mn-lt"/>
                        </a:rPr>
                        <a:t>(1,06)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.48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.035*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02">
                <a:tc>
                  <a:txBody>
                    <a:bodyPr/>
                    <a:lstStyle/>
                    <a:p>
                      <a:pPr marL="201295" indent="-20129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295" algn="l"/>
                        </a:tabLs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(3) </a:t>
                      </a:r>
                      <a:r>
                        <a:rPr lang="en-GB" sz="1600" dirty="0" smtClean="0">
                          <a:latin typeface="+mn-lt"/>
                        </a:rPr>
                        <a:t>To better cope with the stress due to the disordered gambling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3,12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(1,15)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2,79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(1,15)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2,28</a:t>
                      </a:r>
                      <a:br>
                        <a:rPr lang="de-DE" sz="1600" dirty="0">
                          <a:effectLst/>
                          <a:latin typeface="+mn-lt"/>
                        </a:rPr>
                      </a:br>
                      <a:r>
                        <a:rPr lang="de-DE" sz="1600" dirty="0">
                          <a:effectLst/>
                          <a:latin typeface="+mn-lt"/>
                        </a:rPr>
                        <a:t>(0,89)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.50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.012*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02">
                <a:tc>
                  <a:txBody>
                    <a:bodyPr/>
                    <a:lstStyle/>
                    <a:p>
                      <a:pPr marL="201295" indent="-20129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295" algn="l"/>
                        </a:tabLs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(4) </a:t>
                      </a:r>
                      <a:r>
                        <a:rPr lang="en-GB" sz="1600" dirty="0" smtClean="0">
                          <a:latin typeface="+mn-lt"/>
                        </a:rPr>
                        <a:t>To set your boundaries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3,06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(2,53)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2,82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(1,02)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2,44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(0,97)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.38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.021*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02">
                <a:tc>
                  <a:txBody>
                    <a:bodyPr/>
                    <a:lstStyle/>
                    <a:p>
                      <a:pPr marL="201295" indent="-201295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295" algn="l"/>
                        </a:tabLs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(5) </a:t>
                      </a:r>
                      <a:r>
                        <a:rPr lang="en-GB" sz="1600" dirty="0" smtClean="0">
                          <a:latin typeface="+mn-lt"/>
                        </a:rPr>
                        <a:t>To help the gambler on his/her path to recovery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2,53</a:t>
                      </a:r>
                      <a:br>
                        <a:rPr lang="de-DE" sz="1600" dirty="0">
                          <a:effectLst/>
                          <a:latin typeface="+mn-lt"/>
                        </a:rPr>
                      </a:br>
                      <a:r>
                        <a:rPr lang="de-DE" sz="1600" dirty="0">
                          <a:effectLst/>
                          <a:latin typeface="+mn-lt"/>
                        </a:rPr>
                        <a:t>(1,11)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2,74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(1,12)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2,59</a:t>
                      </a:r>
                      <a:br>
                        <a:rPr lang="de-DE" sz="1600">
                          <a:effectLst/>
                          <a:latin typeface="+mn-lt"/>
                        </a:rPr>
                      </a:br>
                      <a:r>
                        <a:rPr lang="de-DE" sz="1600">
                          <a:effectLst/>
                          <a:latin typeface="+mn-lt"/>
                        </a:rPr>
                        <a:t>(1,02)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  <a:latin typeface="+mn-lt"/>
                        </a:rPr>
                        <a:t>.14</a:t>
                      </a:r>
                      <a:endParaRPr lang="de-D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</a:rPr>
                        <a:t>.359</a:t>
                      </a:r>
                      <a:endParaRPr lang="de-D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7814154" y="3587195"/>
            <a:ext cx="1768475" cy="539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7801628" y="4189455"/>
            <a:ext cx="1768475" cy="539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7817068" y="4779071"/>
            <a:ext cx="1768475" cy="539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Newcastle, 09.-11.11.2018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Buchner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D1CC9B-3E26-4D79-A9CD-D8834360E84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6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HCU">
  <a:themeElements>
    <a:clrScheme name="DHGS">
      <a:dk1>
        <a:srgbClr val="4C5355"/>
      </a:dk1>
      <a:lt1>
        <a:srgbClr val="FFFFFF"/>
      </a:lt1>
      <a:dk2>
        <a:srgbClr val="4C5355"/>
      </a:dk2>
      <a:lt2>
        <a:srgbClr val="E3E4E5"/>
      </a:lt2>
      <a:accent1>
        <a:srgbClr val="184690"/>
      </a:accent1>
      <a:accent2>
        <a:srgbClr val="2C6FDC"/>
      </a:accent2>
      <a:accent3>
        <a:srgbClr val="4B84E1"/>
      </a:accent3>
      <a:accent4>
        <a:srgbClr val="7EA7EA"/>
      </a:accent4>
      <a:accent5>
        <a:srgbClr val="A2C0F0"/>
      </a:accent5>
      <a:accent6>
        <a:srgbClr val="BED3F4"/>
      </a:accent6>
      <a:hlink>
        <a:srgbClr val="184690"/>
      </a:hlink>
      <a:folHlink>
        <a:srgbClr val="184690"/>
      </a:folHlink>
    </a:clrScheme>
    <a:fontScheme name="DHGS Standard">
      <a:majorFont>
        <a:latin typeface="DaxlinePro-Bold"/>
        <a:ea typeface=""/>
        <a:cs typeface=""/>
      </a:majorFont>
      <a:minorFont>
        <a:latin typeface="DaxlinePro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D7D7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CU" id="{8193B3BA-4106-4D87-A959-01FF12E0B0C4}" vid="{A7C4CBB4-5B4D-4317-B78F-68709BA17A9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HCU</Template>
  <TotalTime>0</TotalTime>
  <Words>658</Words>
  <Application>Microsoft Office PowerPoint</Application>
  <PresentationFormat>A4-Papier (210x297 mm)</PresentationFormat>
  <Paragraphs>179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DaxlinePro-Bold</vt:lpstr>
      <vt:lpstr>DaxlinePro-Regular</vt:lpstr>
      <vt:lpstr>Futura Medium</vt:lpstr>
      <vt:lpstr>Times New Roman</vt:lpstr>
      <vt:lpstr>Wingdings</vt:lpstr>
      <vt:lpstr>HCU</vt:lpstr>
      <vt:lpstr>Self-help on the Internet for affected family members of disordered gamblers –  evaluation of a German programme</vt:lpstr>
      <vt:lpstr>Background</vt:lpstr>
      <vt:lpstr>www.verspiel-nicht-mein-leben.de [Don‘t gamble away my life]</vt:lpstr>
      <vt:lpstr>www.verspiel-nicht-mein-leben.de [Don‘t gamble away my life]</vt:lpstr>
      <vt:lpstr>Self-help on the Internet</vt:lpstr>
      <vt:lpstr>Method</vt:lpstr>
      <vt:lpstr>Participants‘ Characteristics</vt:lpstr>
      <vt:lpstr>Current Well-Being  (KPD-38; Percevic et al., 2005)</vt:lpstr>
      <vt:lpstr>Perceived Self-Efficacy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TIWO Design</dc:creator>
  <cp:lastModifiedBy>Ursula Buchner</cp:lastModifiedBy>
  <cp:revision>225</cp:revision>
  <dcterms:created xsi:type="dcterms:W3CDTF">2013-04-18T07:20:14Z</dcterms:created>
  <dcterms:modified xsi:type="dcterms:W3CDTF">2018-11-07T22:20:51Z</dcterms:modified>
</cp:coreProperties>
</file>